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4" r:id="rId5"/>
    <p:sldId id="287" r:id="rId6"/>
    <p:sldId id="286" r:id="rId7"/>
    <p:sldId id="273" r:id="rId8"/>
    <p:sldId id="285" r:id="rId9"/>
    <p:sldId id="281" r:id="rId10"/>
    <p:sldId id="280" r:id="rId11"/>
    <p:sldId id="284" r:id="rId12"/>
    <p:sldId id="282" r:id="rId13"/>
    <p:sldId id="279" r:id="rId14"/>
    <p:sldId id="278" r:id="rId15"/>
    <p:sldId id="288" r:id="rId16"/>
    <p:sldId id="275" r:id="rId17"/>
    <p:sldId id="272" r:id="rId18"/>
  </p:sldIdLst>
  <p:sldSz cx="12192000" cy="6858000"/>
  <p:notesSz cx="6858000" cy="9144000"/>
  <p:defaultText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07A0B2-EF48-4794-9AD2-5F6BA7716124}"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l-GR"/>
        </a:p>
      </dgm:t>
    </dgm:pt>
    <dgm:pt modelId="{B3A4ED72-CDC9-4C04-9561-C9169A6D9703}">
      <dgm:prSet custT="1"/>
      <dgm:spPr/>
      <dgm:t>
        <a:bodyPr/>
        <a:lstStyle/>
        <a:p>
          <a:r>
            <a:rPr lang="en-US" sz="1800" b="1" dirty="0"/>
            <a:t>Objective:</a:t>
          </a:r>
          <a:r>
            <a:rPr lang="en-US" sz="1800" dirty="0"/>
            <a:t> The client wants to include a PRO label claim in their European Medicine Agency submission and asked to perform the analyses on the PRO-related endpoints.</a:t>
          </a:r>
          <a:endParaRPr lang="el-GR" sz="1800" dirty="0"/>
        </a:p>
      </dgm:t>
    </dgm:pt>
    <dgm:pt modelId="{F45B4A29-2F39-4AC8-BB44-E4190D39DA56}" type="parTrans" cxnId="{3C47B6A0-387F-4342-9CAA-D1B4EE6E50A0}">
      <dgm:prSet/>
      <dgm:spPr/>
      <dgm:t>
        <a:bodyPr/>
        <a:lstStyle/>
        <a:p>
          <a:endParaRPr lang="el-GR"/>
        </a:p>
      </dgm:t>
    </dgm:pt>
    <dgm:pt modelId="{CD741FA3-ED8B-4666-8578-33EF68F6F795}" type="sibTrans" cxnId="{3C47B6A0-387F-4342-9CAA-D1B4EE6E50A0}">
      <dgm:prSet/>
      <dgm:spPr/>
      <dgm:t>
        <a:bodyPr/>
        <a:lstStyle/>
        <a:p>
          <a:endParaRPr lang="el-GR"/>
        </a:p>
      </dgm:t>
    </dgm:pt>
    <dgm:pt modelId="{7D1286BC-F8CE-452C-958A-6481295AAFEC}">
      <dgm:prSet custT="1"/>
      <dgm:spPr/>
      <dgm:t>
        <a:bodyPr/>
        <a:lstStyle/>
        <a:p>
          <a:r>
            <a:rPr lang="en-US" sz="1800" b="1" dirty="0"/>
            <a:t>Purpose: </a:t>
          </a:r>
          <a:r>
            <a:rPr lang="en-US" sz="1800" dirty="0"/>
            <a:t>Our primary goal is to examine if there’s a difference between the 2 proposed treatments in each of the time points provided. </a:t>
          </a:r>
          <a:endParaRPr lang="el-GR" sz="1800" dirty="0"/>
        </a:p>
      </dgm:t>
    </dgm:pt>
    <dgm:pt modelId="{855E2DE3-93B4-4F87-8873-4E7AF14DAAD2}" type="parTrans" cxnId="{33C61254-19FE-4FB2-9816-038F2CA925B8}">
      <dgm:prSet/>
      <dgm:spPr/>
      <dgm:t>
        <a:bodyPr/>
        <a:lstStyle/>
        <a:p>
          <a:endParaRPr lang="el-GR"/>
        </a:p>
      </dgm:t>
    </dgm:pt>
    <dgm:pt modelId="{12F34622-D020-452B-B35F-0461AF18D96B}" type="sibTrans" cxnId="{33C61254-19FE-4FB2-9816-038F2CA925B8}">
      <dgm:prSet/>
      <dgm:spPr/>
      <dgm:t>
        <a:bodyPr/>
        <a:lstStyle/>
        <a:p>
          <a:endParaRPr lang="el-GR"/>
        </a:p>
      </dgm:t>
    </dgm:pt>
    <dgm:pt modelId="{A37422F6-3A97-4505-8550-795F03A976F7}">
      <dgm:prSet custT="1"/>
      <dgm:spPr/>
      <dgm:t>
        <a:bodyPr/>
        <a:lstStyle/>
        <a:p>
          <a:r>
            <a:rPr lang="en-US" sz="1800" b="1" dirty="0"/>
            <a:t>Endpoints: </a:t>
          </a:r>
          <a:r>
            <a:rPr lang="en-US" sz="1800" dirty="0"/>
            <a:t>Primary endpoint is metastatic free survival. Among the secondary endpoints, patient reported outcomes (PRO) were included. For the current task, it will be assumed that the client is only interested in the global health status (GHS)/quality of life (QoL). The outcome variable reflecting GHS/QoL takes values from 0-100; higher score indicates better quality of life.</a:t>
          </a:r>
          <a:endParaRPr lang="el-GR" sz="1800" dirty="0"/>
        </a:p>
      </dgm:t>
    </dgm:pt>
    <dgm:pt modelId="{4628C2CC-0D63-46E6-86EF-30773E721894}" type="parTrans" cxnId="{94033576-FCFD-4B1C-82DF-964E56D35E8C}">
      <dgm:prSet/>
      <dgm:spPr/>
      <dgm:t>
        <a:bodyPr/>
        <a:lstStyle/>
        <a:p>
          <a:endParaRPr lang="el-GR"/>
        </a:p>
      </dgm:t>
    </dgm:pt>
    <dgm:pt modelId="{6FD85A5C-8619-4411-9F3F-73414755B2D3}" type="sibTrans" cxnId="{94033576-FCFD-4B1C-82DF-964E56D35E8C}">
      <dgm:prSet/>
      <dgm:spPr/>
      <dgm:t>
        <a:bodyPr/>
        <a:lstStyle/>
        <a:p>
          <a:endParaRPr lang="el-GR"/>
        </a:p>
      </dgm:t>
    </dgm:pt>
    <dgm:pt modelId="{86CF56D2-3F0C-4710-B3B9-E53C51A82B78}" type="pres">
      <dgm:prSet presAssocID="{2D07A0B2-EF48-4794-9AD2-5F6BA7716124}" presName="linear" presStyleCnt="0">
        <dgm:presLayoutVars>
          <dgm:animLvl val="lvl"/>
          <dgm:resizeHandles val="exact"/>
        </dgm:presLayoutVars>
      </dgm:prSet>
      <dgm:spPr/>
    </dgm:pt>
    <dgm:pt modelId="{2BA08102-ACDA-4850-86CC-857DC620BA7B}" type="pres">
      <dgm:prSet presAssocID="{B3A4ED72-CDC9-4C04-9561-C9169A6D9703}" presName="parentText" presStyleLbl="node1" presStyleIdx="0" presStyleCnt="3">
        <dgm:presLayoutVars>
          <dgm:chMax val="0"/>
          <dgm:bulletEnabled val="1"/>
        </dgm:presLayoutVars>
      </dgm:prSet>
      <dgm:spPr/>
    </dgm:pt>
    <dgm:pt modelId="{C09A1122-F09D-4DEB-ABAC-42494546652D}" type="pres">
      <dgm:prSet presAssocID="{CD741FA3-ED8B-4666-8578-33EF68F6F795}" presName="spacer" presStyleCnt="0"/>
      <dgm:spPr/>
    </dgm:pt>
    <dgm:pt modelId="{D224C1A1-1B12-42B4-909D-0A046F5B0F2D}" type="pres">
      <dgm:prSet presAssocID="{7D1286BC-F8CE-452C-958A-6481295AAFEC}" presName="parentText" presStyleLbl="node1" presStyleIdx="1" presStyleCnt="3">
        <dgm:presLayoutVars>
          <dgm:chMax val="0"/>
          <dgm:bulletEnabled val="1"/>
        </dgm:presLayoutVars>
      </dgm:prSet>
      <dgm:spPr/>
    </dgm:pt>
    <dgm:pt modelId="{FCF6E9C4-DE21-4AD3-94FA-3B60AF1FC438}" type="pres">
      <dgm:prSet presAssocID="{12F34622-D020-452B-B35F-0461AF18D96B}" presName="spacer" presStyleCnt="0"/>
      <dgm:spPr/>
    </dgm:pt>
    <dgm:pt modelId="{B1AE5E32-2F8A-49A6-B307-01B5378AA9EA}" type="pres">
      <dgm:prSet presAssocID="{A37422F6-3A97-4505-8550-795F03A976F7}" presName="parentText" presStyleLbl="node1" presStyleIdx="2" presStyleCnt="3">
        <dgm:presLayoutVars>
          <dgm:chMax val="0"/>
          <dgm:bulletEnabled val="1"/>
        </dgm:presLayoutVars>
      </dgm:prSet>
      <dgm:spPr/>
    </dgm:pt>
  </dgm:ptLst>
  <dgm:cxnLst>
    <dgm:cxn modelId="{90BEF72B-A447-4514-B015-C1032E010C49}" type="presOf" srcId="{2D07A0B2-EF48-4794-9AD2-5F6BA7716124}" destId="{86CF56D2-3F0C-4710-B3B9-E53C51A82B78}" srcOrd="0" destOrd="0" presId="urn:microsoft.com/office/officeart/2005/8/layout/vList2"/>
    <dgm:cxn modelId="{B6D47B65-E6F1-40D0-AA02-BB345A2C04DF}" type="presOf" srcId="{7D1286BC-F8CE-452C-958A-6481295AAFEC}" destId="{D224C1A1-1B12-42B4-909D-0A046F5B0F2D}" srcOrd="0" destOrd="0" presId="urn:microsoft.com/office/officeart/2005/8/layout/vList2"/>
    <dgm:cxn modelId="{199E994F-AD57-4136-8713-BE41E3ED630B}" type="presOf" srcId="{B3A4ED72-CDC9-4C04-9561-C9169A6D9703}" destId="{2BA08102-ACDA-4850-86CC-857DC620BA7B}" srcOrd="0" destOrd="0" presId="urn:microsoft.com/office/officeart/2005/8/layout/vList2"/>
    <dgm:cxn modelId="{33C61254-19FE-4FB2-9816-038F2CA925B8}" srcId="{2D07A0B2-EF48-4794-9AD2-5F6BA7716124}" destId="{7D1286BC-F8CE-452C-958A-6481295AAFEC}" srcOrd="1" destOrd="0" parTransId="{855E2DE3-93B4-4F87-8873-4E7AF14DAAD2}" sibTransId="{12F34622-D020-452B-B35F-0461AF18D96B}"/>
    <dgm:cxn modelId="{94033576-FCFD-4B1C-82DF-964E56D35E8C}" srcId="{2D07A0B2-EF48-4794-9AD2-5F6BA7716124}" destId="{A37422F6-3A97-4505-8550-795F03A976F7}" srcOrd="2" destOrd="0" parTransId="{4628C2CC-0D63-46E6-86EF-30773E721894}" sibTransId="{6FD85A5C-8619-4411-9F3F-73414755B2D3}"/>
    <dgm:cxn modelId="{3C47B6A0-387F-4342-9CAA-D1B4EE6E50A0}" srcId="{2D07A0B2-EF48-4794-9AD2-5F6BA7716124}" destId="{B3A4ED72-CDC9-4C04-9561-C9169A6D9703}" srcOrd="0" destOrd="0" parTransId="{F45B4A29-2F39-4AC8-BB44-E4190D39DA56}" sibTransId="{CD741FA3-ED8B-4666-8578-33EF68F6F795}"/>
    <dgm:cxn modelId="{7A2A58F7-F823-48D6-ACBA-E548BD548CA3}" type="presOf" srcId="{A37422F6-3A97-4505-8550-795F03A976F7}" destId="{B1AE5E32-2F8A-49A6-B307-01B5378AA9EA}" srcOrd="0" destOrd="0" presId="urn:microsoft.com/office/officeart/2005/8/layout/vList2"/>
    <dgm:cxn modelId="{64091DC1-18D0-4B49-B76B-87F95368C219}" type="presParOf" srcId="{86CF56D2-3F0C-4710-B3B9-E53C51A82B78}" destId="{2BA08102-ACDA-4850-86CC-857DC620BA7B}" srcOrd="0" destOrd="0" presId="urn:microsoft.com/office/officeart/2005/8/layout/vList2"/>
    <dgm:cxn modelId="{F403BD46-0D98-4D53-B3DB-ADCBD07FE75B}" type="presParOf" srcId="{86CF56D2-3F0C-4710-B3B9-E53C51A82B78}" destId="{C09A1122-F09D-4DEB-ABAC-42494546652D}" srcOrd="1" destOrd="0" presId="urn:microsoft.com/office/officeart/2005/8/layout/vList2"/>
    <dgm:cxn modelId="{ACC434BB-E0C8-4594-9914-277A48D9A5F0}" type="presParOf" srcId="{86CF56D2-3F0C-4710-B3B9-E53C51A82B78}" destId="{D224C1A1-1B12-42B4-909D-0A046F5B0F2D}" srcOrd="2" destOrd="0" presId="urn:microsoft.com/office/officeart/2005/8/layout/vList2"/>
    <dgm:cxn modelId="{BFAD9C48-B285-48FE-AD9D-A923B92A4807}" type="presParOf" srcId="{86CF56D2-3F0C-4710-B3B9-E53C51A82B78}" destId="{FCF6E9C4-DE21-4AD3-94FA-3B60AF1FC438}" srcOrd="3" destOrd="0" presId="urn:microsoft.com/office/officeart/2005/8/layout/vList2"/>
    <dgm:cxn modelId="{7FC12C8E-00DA-4DB4-9FEE-BECD1F103010}" type="presParOf" srcId="{86CF56D2-3F0C-4710-B3B9-E53C51A82B78}" destId="{B1AE5E32-2F8A-49A6-B307-01B5378AA9EA}"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CC2328-6561-41C9-B121-D8D4AF0FDF43}" type="doc">
      <dgm:prSet loTypeId="urn:microsoft.com/office/officeart/2005/8/layout/vList2" loCatId="list" qsTypeId="urn:microsoft.com/office/officeart/2005/8/quickstyle/3d1" qsCatId="3D" csTypeId="urn:microsoft.com/office/officeart/2005/8/colors/accent0_3" csCatId="mainScheme" phldr="1"/>
      <dgm:spPr/>
      <dgm:t>
        <a:bodyPr/>
        <a:lstStyle/>
        <a:p>
          <a:endParaRPr lang="el-GR"/>
        </a:p>
      </dgm:t>
    </dgm:pt>
    <dgm:pt modelId="{CD6CC8ED-6079-46F3-8DEC-EDC741EDD640}">
      <dgm:prSet/>
      <dgm:spPr/>
      <dgm:t>
        <a:bodyPr/>
        <a:lstStyle/>
        <a:p>
          <a:r>
            <a:rPr lang="en-US" dirty="0"/>
            <a:t>Taking into account correlations of the repeated measurements leads to fitting a better model.</a:t>
          </a:r>
          <a:endParaRPr lang="el-GR" dirty="0"/>
        </a:p>
      </dgm:t>
    </dgm:pt>
    <dgm:pt modelId="{E081AA27-C1AA-46E6-98A3-E7923AF2B09D}" type="parTrans" cxnId="{DF0DA3E8-A68F-40CD-B67D-993BE7D62ECD}">
      <dgm:prSet/>
      <dgm:spPr/>
      <dgm:t>
        <a:bodyPr/>
        <a:lstStyle/>
        <a:p>
          <a:endParaRPr lang="el-GR"/>
        </a:p>
      </dgm:t>
    </dgm:pt>
    <dgm:pt modelId="{C9DDD69D-2FAC-48D2-820B-34ED50555BBE}" type="sibTrans" cxnId="{DF0DA3E8-A68F-40CD-B67D-993BE7D62ECD}">
      <dgm:prSet/>
      <dgm:spPr/>
      <dgm:t>
        <a:bodyPr/>
        <a:lstStyle/>
        <a:p>
          <a:endParaRPr lang="el-GR"/>
        </a:p>
      </dgm:t>
    </dgm:pt>
    <dgm:pt modelId="{8BC280FB-11C2-47EE-B3A4-F1F3FC98FFB4}">
      <dgm:prSet/>
      <dgm:spPr/>
      <dgm:t>
        <a:bodyPr/>
        <a:lstStyle/>
        <a:p>
          <a:r>
            <a:rPr lang="en-US"/>
            <a:t>Marginal models fit better our data than random effects (subject specific) models.</a:t>
          </a:r>
          <a:endParaRPr lang="el-GR"/>
        </a:p>
      </dgm:t>
    </dgm:pt>
    <dgm:pt modelId="{DF688E78-9F35-4DA2-A9D7-4DAE5E76F8AF}" type="parTrans" cxnId="{9ECE98FE-CF67-4D34-B7DF-45EFFF7B31B9}">
      <dgm:prSet/>
      <dgm:spPr/>
      <dgm:t>
        <a:bodyPr/>
        <a:lstStyle/>
        <a:p>
          <a:endParaRPr lang="el-GR"/>
        </a:p>
      </dgm:t>
    </dgm:pt>
    <dgm:pt modelId="{A4F8DA76-278C-49CA-9E2E-78B9F5E0200F}" type="sibTrans" cxnId="{9ECE98FE-CF67-4D34-B7DF-45EFFF7B31B9}">
      <dgm:prSet/>
      <dgm:spPr/>
      <dgm:t>
        <a:bodyPr/>
        <a:lstStyle/>
        <a:p>
          <a:endParaRPr lang="el-GR"/>
        </a:p>
      </dgm:t>
    </dgm:pt>
    <dgm:pt modelId="{1FDFBFDF-6F97-4203-9254-BD3BFC65646C}">
      <dgm:prSet/>
      <dgm:spPr/>
      <dgm:t>
        <a:bodyPr/>
        <a:lstStyle/>
        <a:p>
          <a:r>
            <a:rPr lang="en-US" dirty="0"/>
            <a:t>There’s a significant impact of different time points on change variable for patients receiving treatment Drug X, while the same does not apply for treatment </a:t>
          </a:r>
          <a:r>
            <a:rPr lang="en-US" dirty="0" err="1"/>
            <a:t>SoC.</a:t>
          </a:r>
          <a:endParaRPr lang="el-GR" dirty="0"/>
        </a:p>
      </dgm:t>
    </dgm:pt>
    <dgm:pt modelId="{210ABC60-2CFA-44C6-BA93-EF3D55430BAC}" type="parTrans" cxnId="{0D94940D-A350-40F2-BC79-D30DF482ADB5}">
      <dgm:prSet/>
      <dgm:spPr/>
      <dgm:t>
        <a:bodyPr/>
        <a:lstStyle/>
        <a:p>
          <a:endParaRPr lang="el-GR"/>
        </a:p>
      </dgm:t>
    </dgm:pt>
    <dgm:pt modelId="{701D3D85-EAB3-4D28-97A4-71A94E78DE21}" type="sibTrans" cxnId="{0D94940D-A350-40F2-BC79-D30DF482ADB5}">
      <dgm:prSet/>
      <dgm:spPr/>
      <dgm:t>
        <a:bodyPr/>
        <a:lstStyle/>
        <a:p>
          <a:endParaRPr lang="el-GR"/>
        </a:p>
      </dgm:t>
    </dgm:pt>
    <dgm:pt modelId="{DBF92728-0D37-4AB8-B188-349583EE1838}">
      <dgm:prSet/>
      <dgm:spPr/>
      <dgm:t>
        <a:bodyPr/>
        <a:lstStyle/>
        <a:p>
          <a:r>
            <a:rPr lang="en-US"/>
            <a:t>At Week 4 the progress made by both treatment groups is not great.</a:t>
          </a:r>
          <a:endParaRPr lang="el-GR"/>
        </a:p>
      </dgm:t>
    </dgm:pt>
    <dgm:pt modelId="{A541ECD2-9ACB-4DB8-AC08-D176B32653AA}" type="parTrans" cxnId="{E9B9C85B-4357-4329-BC62-99C9A3B77E33}">
      <dgm:prSet/>
      <dgm:spPr/>
      <dgm:t>
        <a:bodyPr/>
        <a:lstStyle/>
        <a:p>
          <a:endParaRPr lang="el-GR"/>
        </a:p>
      </dgm:t>
    </dgm:pt>
    <dgm:pt modelId="{CDDA95FE-1A3D-4EC3-B688-A0F257D4AC1B}" type="sibTrans" cxnId="{E9B9C85B-4357-4329-BC62-99C9A3B77E33}">
      <dgm:prSet/>
      <dgm:spPr/>
      <dgm:t>
        <a:bodyPr/>
        <a:lstStyle/>
        <a:p>
          <a:endParaRPr lang="el-GR"/>
        </a:p>
      </dgm:t>
    </dgm:pt>
    <dgm:pt modelId="{0256ED8E-1E1A-46DD-80B5-F36521B21549}">
      <dgm:prSet/>
      <dgm:spPr/>
      <dgm:t>
        <a:bodyPr/>
        <a:lstStyle/>
        <a:p>
          <a:r>
            <a:rPr lang="en-US"/>
            <a:t>At Week 8 it’s obvious that patients receiving Drug X lead a better quality of life, in contrast with patients receiving Soc.</a:t>
          </a:r>
          <a:endParaRPr lang="el-GR"/>
        </a:p>
      </dgm:t>
    </dgm:pt>
    <dgm:pt modelId="{56D315D1-FD31-4F87-A815-35AE2814A353}" type="parTrans" cxnId="{BBBBCCE7-D1D2-4FCF-BA80-0298C3CA5C87}">
      <dgm:prSet/>
      <dgm:spPr/>
      <dgm:t>
        <a:bodyPr/>
        <a:lstStyle/>
        <a:p>
          <a:endParaRPr lang="el-GR"/>
        </a:p>
      </dgm:t>
    </dgm:pt>
    <dgm:pt modelId="{F785756E-6BAC-43B7-B93B-B47CBCB822E9}" type="sibTrans" cxnId="{BBBBCCE7-D1D2-4FCF-BA80-0298C3CA5C87}">
      <dgm:prSet/>
      <dgm:spPr/>
      <dgm:t>
        <a:bodyPr/>
        <a:lstStyle/>
        <a:p>
          <a:endParaRPr lang="el-GR"/>
        </a:p>
      </dgm:t>
    </dgm:pt>
    <dgm:pt modelId="{EE76E243-5509-4086-BC29-A71ADAF740DC}">
      <dgm:prSet/>
      <dgm:spPr/>
      <dgm:t>
        <a:bodyPr/>
        <a:lstStyle/>
        <a:p>
          <a:r>
            <a:rPr lang="en-US"/>
            <a:t>At Week 12 the results are overwhelming. The vast majority of patients receiving Drug X make progress, once again in contrast with patients receiving Soc.</a:t>
          </a:r>
          <a:endParaRPr lang="el-GR"/>
        </a:p>
      </dgm:t>
    </dgm:pt>
    <dgm:pt modelId="{7EC68683-5AF6-4441-A228-7E4AFE4BEDF5}" type="parTrans" cxnId="{B701346F-73FD-45B9-B7D5-DFFE516B4766}">
      <dgm:prSet/>
      <dgm:spPr/>
      <dgm:t>
        <a:bodyPr/>
        <a:lstStyle/>
        <a:p>
          <a:endParaRPr lang="el-GR"/>
        </a:p>
      </dgm:t>
    </dgm:pt>
    <dgm:pt modelId="{DE68D095-FC10-4D0D-9BEB-B071D41F8FBD}" type="sibTrans" cxnId="{B701346F-73FD-45B9-B7D5-DFFE516B4766}">
      <dgm:prSet/>
      <dgm:spPr/>
      <dgm:t>
        <a:bodyPr/>
        <a:lstStyle/>
        <a:p>
          <a:endParaRPr lang="el-GR"/>
        </a:p>
      </dgm:t>
    </dgm:pt>
    <dgm:pt modelId="{E170C79E-3954-4C03-8E24-5EC93FEFFDA3}" type="pres">
      <dgm:prSet presAssocID="{48CC2328-6561-41C9-B121-D8D4AF0FDF43}" presName="linear" presStyleCnt="0">
        <dgm:presLayoutVars>
          <dgm:animLvl val="lvl"/>
          <dgm:resizeHandles val="exact"/>
        </dgm:presLayoutVars>
      </dgm:prSet>
      <dgm:spPr/>
    </dgm:pt>
    <dgm:pt modelId="{10DD1667-7B4A-4361-B170-DE948DA5684B}" type="pres">
      <dgm:prSet presAssocID="{CD6CC8ED-6079-46F3-8DEC-EDC741EDD640}" presName="parentText" presStyleLbl="node1" presStyleIdx="0" presStyleCnt="6">
        <dgm:presLayoutVars>
          <dgm:chMax val="0"/>
          <dgm:bulletEnabled val="1"/>
        </dgm:presLayoutVars>
      </dgm:prSet>
      <dgm:spPr/>
    </dgm:pt>
    <dgm:pt modelId="{AF33BDF4-F26B-4801-A523-CF8AE84AC630}" type="pres">
      <dgm:prSet presAssocID="{C9DDD69D-2FAC-48D2-820B-34ED50555BBE}" presName="spacer" presStyleCnt="0"/>
      <dgm:spPr/>
    </dgm:pt>
    <dgm:pt modelId="{2E8DA2C5-C2E8-47BC-8C40-0A9A7CB40846}" type="pres">
      <dgm:prSet presAssocID="{8BC280FB-11C2-47EE-B3A4-F1F3FC98FFB4}" presName="parentText" presStyleLbl="node1" presStyleIdx="1" presStyleCnt="6">
        <dgm:presLayoutVars>
          <dgm:chMax val="0"/>
          <dgm:bulletEnabled val="1"/>
        </dgm:presLayoutVars>
      </dgm:prSet>
      <dgm:spPr/>
    </dgm:pt>
    <dgm:pt modelId="{52E959DC-A472-4832-9F0B-6D307274FD31}" type="pres">
      <dgm:prSet presAssocID="{A4F8DA76-278C-49CA-9E2E-78B9F5E0200F}" presName="spacer" presStyleCnt="0"/>
      <dgm:spPr/>
    </dgm:pt>
    <dgm:pt modelId="{EFD86967-6228-4CDC-9FEB-58EBD0B76D84}" type="pres">
      <dgm:prSet presAssocID="{1FDFBFDF-6F97-4203-9254-BD3BFC65646C}" presName="parentText" presStyleLbl="node1" presStyleIdx="2" presStyleCnt="6">
        <dgm:presLayoutVars>
          <dgm:chMax val="0"/>
          <dgm:bulletEnabled val="1"/>
        </dgm:presLayoutVars>
      </dgm:prSet>
      <dgm:spPr/>
    </dgm:pt>
    <dgm:pt modelId="{40156783-1DD7-4EAE-A756-CB05AE4C1469}" type="pres">
      <dgm:prSet presAssocID="{701D3D85-EAB3-4D28-97A4-71A94E78DE21}" presName="spacer" presStyleCnt="0"/>
      <dgm:spPr/>
    </dgm:pt>
    <dgm:pt modelId="{B02BE1B7-3A15-4980-9323-3E870E3E762F}" type="pres">
      <dgm:prSet presAssocID="{DBF92728-0D37-4AB8-B188-349583EE1838}" presName="parentText" presStyleLbl="node1" presStyleIdx="3" presStyleCnt="6">
        <dgm:presLayoutVars>
          <dgm:chMax val="0"/>
          <dgm:bulletEnabled val="1"/>
        </dgm:presLayoutVars>
      </dgm:prSet>
      <dgm:spPr/>
    </dgm:pt>
    <dgm:pt modelId="{0F45D862-0857-4E6F-95F2-238BD9E0971C}" type="pres">
      <dgm:prSet presAssocID="{CDDA95FE-1A3D-4EC3-B688-A0F257D4AC1B}" presName="spacer" presStyleCnt="0"/>
      <dgm:spPr/>
    </dgm:pt>
    <dgm:pt modelId="{DE574055-2874-4BC7-B562-22D540050C0B}" type="pres">
      <dgm:prSet presAssocID="{0256ED8E-1E1A-46DD-80B5-F36521B21549}" presName="parentText" presStyleLbl="node1" presStyleIdx="4" presStyleCnt="6">
        <dgm:presLayoutVars>
          <dgm:chMax val="0"/>
          <dgm:bulletEnabled val="1"/>
        </dgm:presLayoutVars>
      </dgm:prSet>
      <dgm:spPr/>
    </dgm:pt>
    <dgm:pt modelId="{08CD50AF-90DF-4F20-BCB6-2DA6C274BE2E}" type="pres">
      <dgm:prSet presAssocID="{F785756E-6BAC-43B7-B93B-B47CBCB822E9}" presName="spacer" presStyleCnt="0"/>
      <dgm:spPr/>
    </dgm:pt>
    <dgm:pt modelId="{682B7364-FE26-4960-ADBE-06ABB543C3FD}" type="pres">
      <dgm:prSet presAssocID="{EE76E243-5509-4086-BC29-A71ADAF740DC}" presName="parentText" presStyleLbl="node1" presStyleIdx="5" presStyleCnt="6">
        <dgm:presLayoutVars>
          <dgm:chMax val="0"/>
          <dgm:bulletEnabled val="1"/>
        </dgm:presLayoutVars>
      </dgm:prSet>
      <dgm:spPr/>
    </dgm:pt>
  </dgm:ptLst>
  <dgm:cxnLst>
    <dgm:cxn modelId="{0D94940D-A350-40F2-BC79-D30DF482ADB5}" srcId="{48CC2328-6561-41C9-B121-D8D4AF0FDF43}" destId="{1FDFBFDF-6F97-4203-9254-BD3BFC65646C}" srcOrd="2" destOrd="0" parTransId="{210ABC60-2CFA-44C6-BA93-EF3D55430BAC}" sibTransId="{701D3D85-EAB3-4D28-97A4-71A94E78DE21}"/>
    <dgm:cxn modelId="{E9B9C85B-4357-4329-BC62-99C9A3B77E33}" srcId="{48CC2328-6561-41C9-B121-D8D4AF0FDF43}" destId="{DBF92728-0D37-4AB8-B188-349583EE1838}" srcOrd="3" destOrd="0" parTransId="{A541ECD2-9ACB-4DB8-AC08-D176B32653AA}" sibTransId="{CDDA95FE-1A3D-4EC3-B688-A0F257D4AC1B}"/>
    <dgm:cxn modelId="{B701346F-73FD-45B9-B7D5-DFFE516B4766}" srcId="{48CC2328-6561-41C9-B121-D8D4AF0FDF43}" destId="{EE76E243-5509-4086-BC29-A71ADAF740DC}" srcOrd="5" destOrd="0" parTransId="{7EC68683-5AF6-4441-A228-7E4AFE4BEDF5}" sibTransId="{DE68D095-FC10-4D0D-9BEB-B071D41F8FBD}"/>
    <dgm:cxn modelId="{1A365493-7930-48DF-9E7F-E134FDF68766}" type="presOf" srcId="{DBF92728-0D37-4AB8-B188-349583EE1838}" destId="{B02BE1B7-3A15-4980-9323-3E870E3E762F}" srcOrd="0" destOrd="0" presId="urn:microsoft.com/office/officeart/2005/8/layout/vList2"/>
    <dgm:cxn modelId="{37EEBEA1-F155-443C-90AF-2F0683DAD6FA}" type="presOf" srcId="{1FDFBFDF-6F97-4203-9254-BD3BFC65646C}" destId="{EFD86967-6228-4CDC-9FEB-58EBD0B76D84}" srcOrd="0" destOrd="0" presId="urn:microsoft.com/office/officeart/2005/8/layout/vList2"/>
    <dgm:cxn modelId="{E8821FBA-724F-4593-8CA4-0FFB7E4E535A}" type="presOf" srcId="{EE76E243-5509-4086-BC29-A71ADAF740DC}" destId="{682B7364-FE26-4960-ADBE-06ABB543C3FD}" srcOrd="0" destOrd="0" presId="urn:microsoft.com/office/officeart/2005/8/layout/vList2"/>
    <dgm:cxn modelId="{F86B26CB-BE4D-4EAB-BF9C-97DB68E90F8E}" type="presOf" srcId="{CD6CC8ED-6079-46F3-8DEC-EDC741EDD640}" destId="{10DD1667-7B4A-4361-B170-DE948DA5684B}" srcOrd="0" destOrd="0" presId="urn:microsoft.com/office/officeart/2005/8/layout/vList2"/>
    <dgm:cxn modelId="{C12777E3-1CE6-4E02-B1F7-224B4DD3524A}" type="presOf" srcId="{48CC2328-6561-41C9-B121-D8D4AF0FDF43}" destId="{E170C79E-3954-4C03-8E24-5EC93FEFFDA3}" srcOrd="0" destOrd="0" presId="urn:microsoft.com/office/officeart/2005/8/layout/vList2"/>
    <dgm:cxn modelId="{BBBBCCE7-D1D2-4FCF-BA80-0298C3CA5C87}" srcId="{48CC2328-6561-41C9-B121-D8D4AF0FDF43}" destId="{0256ED8E-1E1A-46DD-80B5-F36521B21549}" srcOrd="4" destOrd="0" parTransId="{56D315D1-FD31-4F87-A815-35AE2814A353}" sibTransId="{F785756E-6BAC-43B7-B93B-B47CBCB822E9}"/>
    <dgm:cxn modelId="{DF0DA3E8-A68F-40CD-B67D-993BE7D62ECD}" srcId="{48CC2328-6561-41C9-B121-D8D4AF0FDF43}" destId="{CD6CC8ED-6079-46F3-8DEC-EDC741EDD640}" srcOrd="0" destOrd="0" parTransId="{E081AA27-C1AA-46E6-98A3-E7923AF2B09D}" sibTransId="{C9DDD69D-2FAC-48D2-820B-34ED50555BBE}"/>
    <dgm:cxn modelId="{880DA4EC-0669-48F4-BEAA-9A52825C3967}" type="presOf" srcId="{8BC280FB-11C2-47EE-B3A4-F1F3FC98FFB4}" destId="{2E8DA2C5-C2E8-47BC-8C40-0A9A7CB40846}" srcOrd="0" destOrd="0" presId="urn:microsoft.com/office/officeart/2005/8/layout/vList2"/>
    <dgm:cxn modelId="{F78BC5F4-5A43-4393-B6E0-19CBFC946C0C}" type="presOf" srcId="{0256ED8E-1E1A-46DD-80B5-F36521B21549}" destId="{DE574055-2874-4BC7-B562-22D540050C0B}" srcOrd="0" destOrd="0" presId="urn:microsoft.com/office/officeart/2005/8/layout/vList2"/>
    <dgm:cxn modelId="{9ECE98FE-CF67-4D34-B7DF-45EFFF7B31B9}" srcId="{48CC2328-6561-41C9-B121-D8D4AF0FDF43}" destId="{8BC280FB-11C2-47EE-B3A4-F1F3FC98FFB4}" srcOrd="1" destOrd="0" parTransId="{DF688E78-9F35-4DA2-A9D7-4DAE5E76F8AF}" sibTransId="{A4F8DA76-278C-49CA-9E2E-78B9F5E0200F}"/>
    <dgm:cxn modelId="{3BA499E7-BCCC-49F3-BCAB-0906E3D64357}" type="presParOf" srcId="{E170C79E-3954-4C03-8E24-5EC93FEFFDA3}" destId="{10DD1667-7B4A-4361-B170-DE948DA5684B}" srcOrd="0" destOrd="0" presId="urn:microsoft.com/office/officeart/2005/8/layout/vList2"/>
    <dgm:cxn modelId="{E36EBE2E-49E4-4BA7-AD53-7B2CD0135620}" type="presParOf" srcId="{E170C79E-3954-4C03-8E24-5EC93FEFFDA3}" destId="{AF33BDF4-F26B-4801-A523-CF8AE84AC630}" srcOrd="1" destOrd="0" presId="urn:microsoft.com/office/officeart/2005/8/layout/vList2"/>
    <dgm:cxn modelId="{C31C488B-18C4-483C-B447-1A165F7A355E}" type="presParOf" srcId="{E170C79E-3954-4C03-8E24-5EC93FEFFDA3}" destId="{2E8DA2C5-C2E8-47BC-8C40-0A9A7CB40846}" srcOrd="2" destOrd="0" presId="urn:microsoft.com/office/officeart/2005/8/layout/vList2"/>
    <dgm:cxn modelId="{F88599F6-DD46-410E-99B4-E9D1C7382033}" type="presParOf" srcId="{E170C79E-3954-4C03-8E24-5EC93FEFFDA3}" destId="{52E959DC-A472-4832-9F0B-6D307274FD31}" srcOrd="3" destOrd="0" presId="urn:microsoft.com/office/officeart/2005/8/layout/vList2"/>
    <dgm:cxn modelId="{5F747B14-ACD2-4AFC-A1AC-E2E90DD96738}" type="presParOf" srcId="{E170C79E-3954-4C03-8E24-5EC93FEFFDA3}" destId="{EFD86967-6228-4CDC-9FEB-58EBD0B76D84}" srcOrd="4" destOrd="0" presId="urn:microsoft.com/office/officeart/2005/8/layout/vList2"/>
    <dgm:cxn modelId="{3E8D49F9-557E-4D0C-A577-0DA3EAEAEED6}" type="presParOf" srcId="{E170C79E-3954-4C03-8E24-5EC93FEFFDA3}" destId="{40156783-1DD7-4EAE-A756-CB05AE4C1469}" srcOrd="5" destOrd="0" presId="urn:microsoft.com/office/officeart/2005/8/layout/vList2"/>
    <dgm:cxn modelId="{F09EBFC1-4569-4344-A09C-0D85354DAAF9}" type="presParOf" srcId="{E170C79E-3954-4C03-8E24-5EC93FEFFDA3}" destId="{B02BE1B7-3A15-4980-9323-3E870E3E762F}" srcOrd="6" destOrd="0" presId="urn:microsoft.com/office/officeart/2005/8/layout/vList2"/>
    <dgm:cxn modelId="{22A35800-85F2-472B-ACC4-18EFBDA706BC}" type="presParOf" srcId="{E170C79E-3954-4C03-8E24-5EC93FEFFDA3}" destId="{0F45D862-0857-4E6F-95F2-238BD9E0971C}" srcOrd="7" destOrd="0" presId="urn:microsoft.com/office/officeart/2005/8/layout/vList2"/>
    <dgm:cxn modelId="{4B758A8F-3C61-4AE3-BE36-4FFFAD988D2F}" type="presParOf" srcId="{E170C79E-3954-4C03-8E24-5EC93FEFFDA3}" destId="{DE574055-2874-4BC7-B562-22D540050C0B}" srcOrd="8" destOrd="0" presId="urn:microsoft.com/office/officeart/2005/8/layout/vList2"/>
    <dgm:cxn modelId="{43660670-23F5-442C-8316-5FB607D2309A}" type="presParOf" srcId="{E170C79E-3954-4C03-8E24-5EC93FEFFDA3}" destId="{08CD50AF-90DF-4F20-BCB6-2DA6C274BE2E}" srcOrd="9" destOrd="0" presId="urn:microsoft.com/office/officeart/2005/8/layout/vList2"/>
    <dgm:cxn modelId="{D0622191-3371-4AD4-8517-7EF585682C1D}" type="presParOf" srcId="{E170C79E-3954-4C03-8E24-5EC93FEFFDA3}" destId="{682B7364-FE26-4960-ADBE-06ABB543C3FD}"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E2B92D-801B-46CA-87BD-1DF85A95C918}" type="doc">
      <dgm:prSet loTypeId="urn:microsoft.com/office/officeart/2016/7/layout/BasicLinearProcessNumbered" loCatId="process" qsTypeId="urn:microsoft.com/office/officeart/2005/8/quickstyle/simple4" qsCatId="simple" csTypeId="urn:microsoft.com/office/officeart/2005/8/colors/colorful1" csCatId="colorful"/>
      <dgm:spPr/>
      <dgm:t>
        <a:bodyPr/>
        <a:lstStyle/>
        <a:p>
          <a:endParaRPr lang="en-US"/>
        </a:p>
      </dgm:t>
    </dgm:pt>
    <dgm:pt modelId="{08092950-27FA-4317-A305-4FE4ACBFCBDB}">
      <dgm:prSet/>
      <dgm:spPr/>
      <dgm:t>
        <a:bodyPr/>
        <a:lstStyle/>
        <a:p>
          <a:r>
            <a:rPr lang="en-US"/>
            <a:t>Ancova analysis: Indicates that there’s a difference between the 2 treatments (statistically significant term the treatment!). Note it’s the same as implementing a glm gaussian model!</a:t>
          </a:r>
        </a:p>
      </dgm:t>
    </dgm:pt>
    <dgm:pt modelId="{5CBC7613-752E-4732-9626-2100489A9F33}" type="parTrans" cxnId="{D6B886D2-76EF-4C0A-BE6C-547D93023A91}">
      <dgm:prSet/>
      <dgm:spPr/>
      <dgm:t>
        <a:bodyPr/>
        <a:lstStyle/>
        <a:p>
          <a:endParaRPr lang="en-US"/>
        </a:p>
      </dgm:t>
    </dgm:pt>
    <dgm:pt modelId="{5036C1FA-A459-4932-A180-0A35181D4D53}" type="sibTrans" cxnId="{D6B886D2-76EF-4C0A-BE6C-547D93023A91}">
      <dgm:prSet phldrT="1" phldr="0"/>
      <dgm:spPr/>
      <dgm:t>
        <a:bodyPr/>
        <a:lstStyle/>
        <a:p>
          <a:r>
            <a:rPr lang="en-US"/>
            <a:t>1</a:t>
          </a:r>
        </a:p>
      </dgm:t>
    </dgm:pt>
    <dgm:pt modelId="{B70B4FFE-0FAF-4596-8B2C-DFA5ABCF4753}">
      <dgm:prSet/>
      <dgm:spPr/>
      <dgm:t>
        <a:bodyPr/>
        <a:lstStyle/>
        <a:p>
          <a:r>
            <a:rPr lang="en-US"/>
            <a:t>Change analysis: Once again the treatment is statistically significant.</a:t>
          </a:r>
        </a:p>
      </dgm:t>
    </dgm:pt>
    <dgm:pt modelId="{1EF4D5E2-2AC1-4A41-9CBE-8A1A9C7D3BA6}" type="parTrans" cxnId="{C132F6D9-4E1A-4F4A-BBFD-E7B6212567E4}">
      <dgm:prSet/>
      <dgm:spPr/>
      <dgm:t>
        <a:bodyPr/>
        <a:lstStyle/>
        <a:p>
          <a:endParaRPr lang="en-US"/>
        </a:p>
      </dgm:t>
    </dgm:pt>
    <dgm:pt modelId="{A73638D6-A228-4403-94E7-DDF8DA3AC2F0}" type="sibTrans" cxnId="{C132F6D9-4E1A-4F4A-BBFD-E7B6212567E4}">
      <dgm:prSet phldrT="2" phldr="0"/>
      <dgm:spPr/>
      <dgm:t>
        <a:bodyPr/>
        <a:lstStyle/>
        <a:p>
          <a:r>
            <a:rPr lang="en-US"/>
            <a:t>2</a:t>
          </a:r>
        </a:p>
      </dgm:t>
    </dgm:pt>
    <dgm:pt modelId="{646C529C-14A6-4FFA-95CF-F29852BFB95C}">
      <dgm:prSet/>
      <dgm:spPr/>
      <dgm:t>
        <a:bodyPr/>
        <a:lstStyle/>
        <a:p>
          <a:r>
            <a:rPr lang="en-US"/>
            <a:t>Post analysis: Indicates that the effect of the factor treatment is statistically significant.</a:t>
          </a:r>
        </a:p>
      </dgm:t>
    </dgm:pt>
    <dgm:pt modelId="{057D2AB0-73C9-4620-88FD-75F9471E2938}" type="parTrans" cxnId="{53E61DFF-185A-41FD-AEA0-2AA272D4DBE7}">
      <dgm:prSet/>
      <dgm:spPr/>
      <dgm:t>
        <a:bodyPr/>
        <a:lstStyle/>
        <a:p>
          <a:endParaRPr lang="en-US"/>
        </a:p>
      </dgm:t>
    </dgm:pt>
    <dgm:pt modelId="{28C3952D-8B56-4E63-ACDF-E159F51D3049}" type="sibTrans" cxnId="{53E61DFF-185A-41FD-AEA0-2AA272D4DBE7}">
      <dgm:prSet phldrT="3" phldr="0"/>
      <dgm:spPr/>
      <dgm:t>
        <a:bodyPr/>
        <a:lstStyle/>
        <a:p>
          <a:r>
            <a:rPr lang="en-US"/>
            <a:t>3</a:t>
          </a:r>
        </a:p>
      </dgm:t>
    </dgm:pt>
    <dgm:pt modelId="{E935FE70-0322-4BE1-B269-8A65C0A9F574}" type="pres">
      <dgm:prSet presAssocID="{51E2B92D-801B-46CA-87BD-1DF85A95C918}" presName="Name0" presStyleCnt="0">
        <dgm:presLayoutVars>
          <dgm:animLvl val="lvl"/>
          <dgm:resizeHandles val="exact"/>
        </dgm:presLayoutVars>
      </dgm:prSet>
      <dgm:spPr/>
    </dgm:pt>
    <dgm:pt modelId="{9A356003-F4E4-4EE5-B636-268AB6828D45}" type="pres">
      <dgm:prSet presAssocID="{08092950-27FA-4317-A305-4FE4ACBFCBDB}" presName="compositeNode" presStyleCnt="0">
        <dgm:presLayoutVars>
          <dgm:bulletEnabled val="1"/>
        </dgm:presLayoutVars>
      </dgm:prSet>
      <dgm:spPr/>
    </dgm:pt>
    <dgm:pt modelId="{8A887713-047E-4A85-BCC5-71B63893C8ED}" type="pres">
      <dgm:prSet presAssocID="{08092950-27FA-4317-A305-4FE4ACBFCBDB}" presName="bgRect" presStyleLbl="bgAccFollowNode1" presStyleIdx="0" presStyleCnt="3"/>
      <dgm:spPr/>
    </dgm:pt>
    <dgm:pt modelId="{ABCB7302-4640-4CA2-87CA-0F7CCD120543}" type="pres">
      <dgm:prSet presAssocID="{5036C1FA-A459-4932-A180-0A35181D4D53}" presName="sibTransNodeCircle" presStyleLbl="alignNode1" presStyleIdx="0" presStyleCnt="6">
        <dgm:presLayoutVars>
          <dgm:chMax val="0"/>
          <dgm:bulletEnabled/>
        </dgm:presLayoutVars>
      </dgm:prSet>
      <dgm:spPr/>
    </dgm:pt>
    <dgm:pt modelId="{4C8370C5-D330-48A7-AA3D-04BC90E740A7}" type="pres">
      <dgm:prSet presAssocID="{08092950-27FA-4317-A305-4FE4ACBFCBDB}" presName="bottomLine" presStyleLbl="alignNode1" presStyleIdx="1" presStyleCnt="6">
        <dgm:presLayoutVars/>
      </dgm:prSet>
      <dgm:spPr/>
    </dgm:pt>
    <dgm:pt modelId="{F063F848-B226-4F1F-ACC9-60D7C2CA44E9}" type="pres">
      <dgm:prSet presAssocID="{08092950-27FA-4317-A305-4FE4ACBFCBDB}" presName="nodeText" presStyleLbl="bgAccFollowNode1" presStyleIdx="0" presStyleCnt="3">
        <dgm:presLayoutVars>
          <dgm:bulletEnabled val="1"/>
        </dgm:presLayoutVars>
      </dgm:prSet>
      <dgm:spPr/>
    </dgm:pt>
    <dgm:pt modelId="{99AFD9C7-9180-41A6-82CB-C92D2EBB8CEB}" type="pres">
      <dgm:prSet presAssocID="{5036C1FA-A459-4932-A180-0A35181D4D53}" presName="sibTrans" presStyleCnt="0"/>
      <dgm:spPr/>
    </dgm:pt>
    <dgm:pt modelId="{4E2942DF-3564-4FE7-8CE0-CA4E58F07A08}" type="pres">
      <dgm:prSet presAssocID="{B70B4FFE-0FAF-4596-8B2C-DFA5ABCF4753}" presName="compositeNode" presStyleCnt="0">
        <dgm:presLayoutVars>
          <dgm:bulletEnabled val="1"/>
        </dgm:presLayoutVars>
      </dgm:prSet>
      <dgm:spPr/>
    </dgm:pt>
    <dgm:pt modelId="{0A3951FD-C156-407F-A818-D0D16EA7FF32}" type="pres">
      <dgm:prSet presAssocID="{B70B4FFE-0FAF-4596-8B2C-DFA5ABCF4753}" presName="bgRect" presStyleLbl="bgAccFollowNode1" presStyleIdx="1" presStyleCnt="3"/>
      <dgm:spPr/>
    </dgm:pt>
    <dgm:pt modelId="{50B8DBB1-1B8A-4D44-8CE8-F395BAB19C46}" type="pres">
      <dgm:prSet presAssocID="{A73638D6-A228-4403-94E7-DDF8DA3AC2F0}" presName="sibTransNodeCircle" presStyleLbl="alignNode1" presStyleIdx="2" presStyleCnt="6">
        <dgm:presLayoutVars>
          <dgm:chMax val="0"/>
          <dgm:bulletEnabled/>
        </dgm:presLayoutVars>
      </dgm:prSet>
      <dgm:spPr/>
    </dgm:pt>
    <dgm:pt modelId="{0A2D3E21-FE12-4710-9E0A-B4A0AD29BA00}" type="pres">
      <dgm:prSet presAssocID="{B70B4FFE-0FAF-4596-8B2C-DFA5ABCF4753}" presName="bottomLine" presStyleLbl="alignNode1" presStyleIdx="3" presStyleCnt="6">
        <dgm:presLayoutVars/>
      </dgm:prSet>
      <dgm:spPr/>
    </dgm:pt>
    <dgm:pt modelId="{0E8B567F-6AAD-4FF5-86DF-AB7901A1DAD4}" type="pres">
      <dgm:prSet presAssocID="{B70B4FFE-0FAF-4596-8B2C-DFA5ABCF4753}" presName="nodeText" presStyleLbl="bgAccFollowNode1" presStyleIdx="1" presStyleCnt="3">
        <dgm:presLayoutVars>
          <dgm:bulletEnabled val="1"/>
        </dgm:presLayoutVars>
      </dgm:prSet>
      <dgm:spPr/>
    </dgm:pt>
    <dgm:pt modelId="{4AA6F6A9-EB84-4CD6-B6BB-F934DD563C4C}" type="pres">
      <dgm:prSet presAssocID="{A73638D6-A228-4403-94E7-DDF8DA3AC2F0}" presName="sibTrans" presStyleCnt="0"/>
      <dgm:spPr/>
    </dgm:pt>
    <dgm:pt modelId="{A5ED6882-1560-48EF-96DB-3AFB30FDD15B}" type="pres">
      <dgm:prSet presAssocID="{646C529C-14A6-4FFA-95CF-F29852BFB95C}" presName="compositeNode" presStyleCnt="0">
        <dgm:presLayoutVars>
          <dgm:bulletEnabled val="1"/>
        </dgm:presLayoutVars>
      </dgm:prSet>
      <dgm:spPr/>
    </dgm:pt>
    <dgm:pt modelId="{5B50A62D-11AE-4F0E-9944-9B7AC40AB496}" type="pres">
      <dgm:prSet presAssocID="{646C529C-14A6-4FFA-95CF-F29852BFB95C}" presName="bgRect" presStyleLbl="bgAccFollowNode1" presStyleIdx="2" presStyleCnt="3"/>
      <dgm:spPr/>
    </dgm:pt>
    <dgm:pt modelId="{A1283FA5-66FA-4F9B-B500-5E88938D0133}" type="pres">
      <dgm:prSet presAssocID="{28C3952D-8B56-4E63-ACDF-E159F51D3049}" presName="sibTransNodeCircle" presStyleLbl="alignNode1" presStyleIdx="4" presStyleCnt="6">
        <dgm:presLayoutVars>
          <dgm:chMax val="0"/>
          <dgm:bulletEnabled/>
        </dgm:presLayoutVars>
      </dgm:prSet>
      <dgm:spPr/>
    </dgm:pt>
    <dgm:pt modelId="{7A0BB252-ABED-4E04-8FEC-34954C58DFDA}" type="pres">
      <dgm:prSet presAssocID="{646C529C-14A6-4FFA-95CF-F29852BFB95C}" presName="bottomLine" presStyleLbl="alignNode1" presStyleIdx="5" presStyleCnt="6">
        <dgm:presLayoutVars/>
      </dgm:prSet>
      <dgm:spPr/>
    </dgm:pt>
    <dgm:pt modelId="{9DA2D37B-73D9-4B86-BB48-F68E1D490571}" type="pres">
      <dgm:prSet presAssocID="{646C529C-14A6-4FFA-95CF-F29852BFB95C}" presName="nodeText" presStyleLbl="bgAccFollowNode1" presStyleIdx="2" presStyleCnt="3">
        <dgm:presLayoutVars>
          <dgm:bulletEnabled val="1"/>
        </dgm:presLayoutVars>
      </dgm:prSet>
      <dgm:spPr/>
    </dgm:pt>
  </dgm:ptLst>
  <dgm:cxnLst>
    <dgm:cxn modelId="{40100709-B741-4AFB-90EA-25FB8902ED61}" type="presOf" srcId="{B70B4FFE-0FAF-4596-8B2C-DFA5ABCF4753}" destId="{0A3951FD-C156-407F-A818-D0D16EA7FF32}" srcOrd="0" destOrd="0" presId="urn:microsoft.com/office/officeart/2016/7/layout/BasicLinearProcessNumbered"/>
    <dgm:cxn modelId="{A8E35A0F-AED6-41EA-9D54-F6F20609823B}" type="presOf" srcId="{5036C1FA-A459-4932-A180-0A35181D4D53}" destId="{ABCB7302-4640-4CA2-87CA-0F7CCD120543}" srcOrd="0" destOrd="0" presId="urn:microsoft.com/office/officeart/2016/7/layout/BasicLinearProcessNumbered"/>
    <dgm:cxn modelId="{9F86691D-3D64-4665-8F8A-2C9F668BF004}" type="presOf" srcId="{646C529C-14A6-4FFA-95CF-F29852BFB95C}" destId="{5B50A62D-11AE-4F0E-9944-9B7AC40AB496}" srcOrd="0" destOrd="0" presId="urn:microsoft.com/office/officeart/2016/7/layout/BasicLinearProcessNumbered"/>
    <dgm:cxn modelId="{F7EE2830-53E2-4D57-9C5F-BA1E6BBA3CE5}" type="presOf" srcId="{A73638D6-A228-4403-94E7-DDF8DA3AC2F0}" destId="{50B8DBB1-1B8A-4D44-8CE8-F395BAB19C46}" srcOrd="0" destOrd="0" presId="urn:microsoft.com/office/officeart/2016/7/layout/BasicLinearProcessNumbered"/>
    <dgm:cxn modelId="{0B2EE234-1B0F-4DA3-8356-DA04747B131D}" type="presOf" srcId="{646C529C-14A6-4FFA-95CF-F29852BFB95C}" destId="{9DA2D37B-73D9-4B86-BB48-F68E1D490571}" srcOrd="1" destOrd="0" presId="urn:microsoft.com/office/officeart/2016/7/layout/BasicLinearProcessNumbered"/>
    <dgm:cxn modelId="{D8736942-853B-4965-A1C2-C837A8D2762F}" type="presOf" srcId="{28C3952D-8B56-4E63-ACDF-E159F51D3049}" destId="{A1283FA5-66FA-4F9B-B500-5E88938D0133}" srcOrd="0" destOrd="0" presId="urn:microsoft.com/office/officeart/2016/7/layout/BasicLinearProcessNumbered"/>
    <dgm:cxn modelId="{221A384C-82D6-4DAE-82AC-3811FBD675B5}" type="presOf" srcId="{B70B4FFE-0FAF-4596-8B2C-DFA5ABCF4753}" destId="{0E8B567F-6AAD-4FF5-86DF-AB7901A1DAD4}" srcOrd="1" destOrd="0" presId="urn:microsoft.com/office/officeart/2016/7/layout/BasicLinearProcessNumbered"/>
    <dgm:cxn modelId="{E3798B72-46A1-4D08-A00D-25353717C533}" type="presOf" srcId="{51E2B92D-801B-46CA-87BD-1DF85A95C918}" destId="{E935FE70-0322-4BE1-B269-8A65C0A9F574}" srcOrd="0" destOrd="0" presId="urn:microsoft.com/office/officeart/2016/7/layout/BasicLinearProcessNumbered"/>
    <dgm:cxn modelId="{13819CC8-F6EA-40D0-A996-29033FB290B7}" type="presOf" srcId="{08092950-27FA-4317-A305-4FE4ACBFCBDB}" destId="{8A887713-047E-4A85-BCC5-71B63893C8ED}" srcOrd="0" destOrd="0" presId="urn:microsoft.com/office/officeart/2016/7/layout/BasicLinearProcessNumbered"/>
    <dgm:cxn modelId="{D6B886D2-76EF-4C0A-BE6C-547D93023A91}" srcId="{51E2B92D-801B-46CA-87BD-1DF85A95C918}" destId="{08092950-27FA-4317-A305-4FE4ACBFCBDB}" srcOrd="0" destOrd="0" parTransId="{5CBC7613-752E-4732-9626-2100489A9F33}" sibTransId="{5036C1FA-A459-4932-A180-0A35181D4D53}"/>
    <dgm:cxn modelId="{C132F6D9-4E1A-4F4A-BBFD-E7B6212567E4}" srcId="{51E2B92D-801B-46CA-87BD-1DF85A95C918}" destId="{B70B4FFE-0FAF-4596-8B2C-DFA5ABCF4753}" srcOrd="1" destOrd="0" parTransId="{1EF4D5E2-2AC1-4A41-9CBE-8A1A9C7D3BA6}" sibTransId="{A73638D6-A228-4403-94E7-DDF8DA3AC2F0}"/>
    <dgm:cxn modelId="{1EDD44F5-0BB6-4301-9E59-E18FAC14EB24}" type="presOf" srcId="{08092950-27FA-4317-A305-4FE4ACBFCBDB}" destId="{F063F848-B226-4F1F-ACC9-60D7C2CA44E9}" srcOrd="1" destOrd="0" presId="urn:microsoft.com/office/officeart/2016/7/layout/BasicLinearProcessNumbered"/>
    <dgm:cxn modelId="{53E61DFF-185A-41FD-AEA0-2AA272D4DBE7}" srcId="{51E2B92D-801B-46CA-87BD-1DF85A95C918}" destId="{646C529C-14A6-4FFA-95CF-F29852BFB95C}" srcOrd="2" destOrd="0" parTransId="{057D2AB0-73C9-4620-88FD-75F9471E2938}" sibTransId="{28C3952D-8B56-4E63-ACDF-E159F51D3049}"/>
    <dgm:cxn modelId="{7599728C-91AD-48C2-A70A-A5CAFA355878}" type="presParOf" srcId="{E935FE70-0322-4BE1-B269-8A65C0A9F574}" destId="{9A356003-F4E4-4EE5-B636-268AB6828D45}" srcOrd="0" destOrd="0" presId="urn:microsoft.com/office/officeart/2016/7/layout/BasicLinearProcessNumbered"/>
    <dgm:cxn modelId="{EEADBB1B-8416-4933-A962-115925BAB3E5}" type="presParOf" srcId="{9A356003-F4E4-4EE5-B636-268AB6828D45}" destId="{8A887713-047E-4A85-BCC5-71B63893C8ED}" srcOrd="0" destOrd="0" presId="urn:microsoft.com/office/officeart/2016/7/layout/BasicLinearProcessNumbered"/>
    <dgm:cxn modelId="{907BFEA8-AA74-4B6F-B8A7-6875ED506D3C}" type="presParOf" srcId="{9A356003-F4E4-4EE5-B636-268AB6828D45}" destId="{ABCB7302-4640-4CA2-87CA-0F7CCD120543}" srcOrd="1" destOrd="0" presId="urn:microsoft.com/office/officeart/2016/7/layout/BasicLinearProcessNumbered"/>
    <dgm:cxn modelId="{EFDA08EF-43A7-43D5-866E-FD50A7B50C76}" type="presParOf" srcId="{9A356003-F4E4-4EE5-B636-268AB6828D45}" destId="{4C8370C5-D330-48A7-AA3D-04BC90E740A7}" srcOrd="2" destOrd="0" presId="urn:microsoft.com/office/officeart/2016/7/layout/BasicLinearProcessNumbered"/>
    <dgm:cxn modelId="{6316886C-43D4-4019-86EA-C653869E447B}" type="presParOf" srcId="{9A356003-F4E4-4EE5-B636-268AB6828D45}" destId="{F063F848-B226-4F1F-ACC9-60D7C2CA44E9}" srcOrd="3" destOrd="0" presId="urn:microsoft.com/office/officeart/2016/7/layout/BasicLinearProcessNumbered"/>
    <dgm:cxn modelId="{34C55D08-53C3-4DF4-B61E-50DA6CC3DFC8}" type="presParOf" srcId="{E935FE70-0322-4BE1-B269-8A65C0A9F574}" destId="{99AFD9C7-9180-41A6-82CB-C92D2EBB8CEB}" srcOrd="1" destOrd="0" presId="urn:microsoft.com/office/officeart/2016/7/layout/BasicLinearProcessNumbered"/>
    <dgm:cxn modelId="{EAB18175-060E-4B06-8EB8-0F165991D85B}" type="presParOf" srcId="{E935FE70-0322-4BE1-B269-8A65C0A9F574}" destId="{4E2942DF-3564-4FE7-8CE0-CA4E58F07A08}" srcOrd="2" destOrd="0" presId="urn:microsoft.com/office/officeart/2016/7/layout/BasicLinearProcessNumbered"/>
    <dgm:cxn modelId="{C7338F3B-BA96-4DB9-94BF-0BF755894019}" type="presParOf" srcId="{4E2942DF-3564-4FE7-8CE0-CA4E58F07A08}" destId="{0A3951FD-C156-407F-A818-D0D16EA7FF32}" srcOrd="0" destOrd="0" presId="urn:microsoft.com/office/officeart/2016/7/layout/BasicLinearProcessNumbered"/>
    <dgm:cxn modelId="{F20A0F63-8D88-49CA-A5F5-67D6958C026D}" type="presParOf" srcId="{4E2942DF-3564-4FE7-8CE0-CA4E58F07A08}" destId="{50B8DBB1-1B8A-4D44-8CE8-F395BAB19C46}" srcOrd="1" destOrd="0" presId="urn:microsoft.com/office/officeart/2016/7/layout/BasicLinearProcessNumbered"/>
    <dgm:cxn modelId="{53E11025-4270-48B2-89CB-99D075E3669C}" type="presParOf" srcId="{4E2942DF-3564-4FE7-8CE0-CA4E58F07A08}" destId="{0A2D3E21-FE12-4710-9E0A-B4A0AD29BA00}" srcOrd="2" destOrd="0" presId="urn:microsoft.com/office/officeart/2016/7/layout/BasicLinearProcessNumbered"/>
    <dgm:cxn modelId="{9F588C3A-70EF-4D51-8FF7-38F1C75DEE1E}" type="presParOf" srcId="{4E2942DF-3564-4FE7-8CE0-CA4E58F07A08}" destId="{0E8B567F-6AAD-4FF5-86DF-AB7901A1DAD4}" srcOrd="3" destOrd="0" presId="urn:microsoft.com/office/officeart/2016/7/layout/BasicLinearProcessNumbered"/>
    <dgm:cxn modelId="{97C0E539-4FAD-4F61-877B-5BCB87908F2A}" type="presParOf" srcId="{E935FE70-0322-4BE1-B269-8A65C0A9F574}" destId="{4AA6F6A9-EB84-4CD6-B6BB-F934DD563C4C}" srcOrd="3" destOrd="0" presId="urn:microsoft.com/office/officeart/2016/7/layout/BasicLinearProcessNumbered"/>
    <dgm:cxn modelId="{1547D7C2-EC33-4A13-841C-53BBC4E0CB34}" type="presParOf" srcId="{E935FE70-0322-4BE1-B269-8A65C0A9F574}" destId="{A5ED6882-1560-48EF-96DB-3AFB30FDD15B}" srcOrd="4" destOrd="0" presId="urn:microsoft.com/office/officeart/2016/7/layout/BasicLinearProcessNumbered"/>
    <dgm:cxn modelId="{08EE7133-0D42-4823-B1DE-7B80D98D1892}" type="presParOf" srcId="{A5ED6882-1560-48EF-96DB-3AFB30FDD15B}" destId="{5B50A62D-11AE-4F0E-9944-9B7AC40AB496}" srcOrd="0" destOrd="0" presId="urn:microsoft.com/office/officeart/2016/7/layout/BasicLinearProcessNumbered"/>
    <dgm:cxn modelId="{8E671E9D-8D4A-43A5-9E43-0A74328F2C6B}" type="presParOf" srcId="{A5ED6882-1560-48EF-96DB-3AFB30FDD15B}" destId="{A1283FA5-66FA-4F9B-B500-5E88938D0133}" srcOrd="1" destOrd="0" presId="urn:microsoft.com/office/officeart/2016/7/layout/BasicLinearProcessNumbered"/>
    <dgm:cxn modelId="{E48C6F4A-0682-40AC-918F-786F0EB2FA06}" type="presParOf" srcId="{A5ED6882-1560-48EF-96DB-3AFB30FDD15B}" destId="{7A0BB252-ABED-4E04-8FEC-34954C58DFDA}" srcOrd="2" destOrd="0" presId="urn:microsoft.com/office/officeart/2016/7/layout/BasicLinearProcessNumbered"/>
    <dgm:cxn modelId="{870CFB89-A900-4DC7-B2A1-09287331F528}" type="presParOf" srcId="{A5ED6882-1560-48EF-96DB-3AFB30FDD15B}" destId="{9DA2D37B-73D9-4B86-BB48-F68E1D49057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B8447C-7464-4CE0-90DE-2F1D0BC23E93}" type="doc">
      <dgm:prSet loTypeId="urn:microsoft.com/office/officeart/2005/8/layout/vList6" loCatId="list" qsTypeId="urn:microsoft.com/office/officeart/2005/8/quickstyle/simple5" qsCatId="simple" csTypeId="urn:microsoft.com/office/officeart/2005/8/colors/accent3_4" csCatId="accent3" phldr="1"/>
      <dgm:spPr/>
      <dgm:t>
        <a:bodyPr/>
        <a:lstStyle/>
        <a:p>
          <a:endParaRPr lang="el-GR"/>
        </a:p>
      </dgm:t>
    </dgm:pt>
    <dgm:pt modelId="{D161DD5A-2103-4C5E-8801-E3B117C18207}">
      <dgm:prSet/>
      <dgm:spPr/>
      <dgm:t>
        <a:bodyPr/>
        <a:lstStyle/>
        <a:p>
          <a:r>
            <a:rPr lang="en-US" dirty="0"/>
            <a:t>As regards the marginal models fitted, based on AIC, the best one is the model with the Unstructured Covariance matrix with heteroscedastic errors.</a:t>
          </a:r>
          <a:endParaRPr lang="el-GR" dirty="0"/>
        </a:p>
      </dgm:t>
    </dgm:pt>
    <dgm:pt modelId="{F05F7C64-3A13-4555-A965-46488AD891C4}" type="parTrans" cxnId="{AA49E798-71DB-4889-9204-A0552E1A2928}">
      <dgm:prSet/>
      <dgm:spPr/>
      <dgm:t>
        <a:bodyPr/>
        <a:lstStyle/>
        <a:p>
          <a:endParaRPr lang="el-GR"/>
        </a:p>
      </dgm:t>
    </dgm:pt>
    <dgm:pt modelId="{6CDB2A42-7E6A-433D-B615-4BEA9DC26130}" type="sibTrans" cxnId="{AA49E798-71DB-4889-9204-A0552E1A2928}">
      <dgm:prSet/>
      <dgm:spPr/>
      <dgm:t>
        <a:bodyPr/>
        <a:lstStyle/>
        <a:p>
          <a:endParaRPr lang="el-GR"/>
        </a:p>
      </dgm:t>
    </dgm:pt>
    <dgm:pt modelId="{45B758BF-F07F-43AB-A845-9FAB8C74F5BA}" type="pres">
      <dgm:prSet presAssocID="{E8B8447C-7464-4CE0-90DE-2F1D0BC23E93}" presName="Name0" presStyleCnt="0">
        <dgm:presLayoutVars>
          <dgm:dir/>
          <dgm:animLvl val="lvl"/>
          <dgm:resizeHandles/>
        </dgm:presLayoutVars>
      </dgm:prSet>
      <dgm:spPr/>
    </dgm:pt>
    <dgm:pt modelId="{2E9DF74D-2309-43D9-BEF4-F68CBA4C189A}" type="pres">
      <dgm:prSet presAssocID="{D161DD5A-2103-4C5E-8801-E3B117C18207}" presName="linNode" presStyleCnt="0"/>
      <dgm:spPr/>
    </dgm:pt>
    <dgm:pt modelId="{541E6792-E222-4625-AC0B-B2465BBE5D0D}" type="pres">
      <dgm:prSet presAssocID="{D161DD5A-2103-4C5E-8801-E3B117C18207}" presName="parentShp" presStyleLbl="node1" presStyleIdx="0" presStyleCnt="1">
        <dgm:presLayoutVars>
          <dgm:bulletEnabled val="1"/>
        </dgm:presLayoutVars>
      </dgm:prSet>
      <dgm:spPr/>
    </dgm:pt>
    <dgm:pt modelId="{3D2EB36E-A99B-4348-B6FB-C8CC403C23D3}" type="pres">
      <dgm:prSet presAssocID="{D161DD5A-2103-4C5E-8801-E3B117C18207}" presName="childShp" presStyleLbl="bgAccFollowNode1" presStyleIdx="0" presStyleCnt="1">
        <dgm:presLayoutVars>
          <dgm:bulletEnabled val="1"/>
        </dgm:presLayoutVars>
      </dgm:prSet>
      <dgm:spPr/>
    </dgm:pt>
  </dgm:ptLst>
  <dgm:cxnLst>
    <dgm:cxn modelId="{B8651C27-E89E-475C-A881-88A2E799A4BA}" type="presOf" srcId="{E8B8447C-7464-4CE0-90DE-2F1D0BC23E93}" destId="{45B758BF-F07F-43AB-A845-9FAB8C74F5BA}" srcOrd="0" destOrd="0" presId="urn:microsoft.com/office/officeart/2005/8/layout/vList6"/>
    <dgm:cxn modelId="{AA49E798-71DB-4889-9204-A0552E1A2928}" srcId="{E8B8447C-7464-4CE0-90DE-2F1D0BC23E93}" destId="{D161DD5A-2103-4C5E-8801-E3B117C18207}" srcOrd="0" destOrd="0" parTransId="{F05F7C64-3A13-4555-A965-46488AD891C4}" sibTransId="{6CDB2A42-7E6A-433D-B615-4BEA9DC26130}"/>
    <dgm:cxn modelId="{02C277C1-A7BE-4EEF-BBAD-E4A74D777B0E}" type="presOf" srcId="{D161DD5A-2103-4C5E-8801-E3B117C18207}" destId="{541E6792-E222-4625-AC0B-B2465BBE5D0D}" srcOrd="0" destOrd="0" presId="urn:microsoft.com/office/officeart/2005/8/layout/vList6"/>
    <dgm:cxn modelId="{602F022A-FBD0-407B-9141-C648D83FC4F6}" type="presParOf" srcId="{45B758BF-F07F-43AB-A845-9FAB8C74F5BA}" destId="{2E9DF74D-2309-43D9-BEF4-F68CBA4C189A}" srcOrd="0" destOrd="0" presId="urn:microsoft.com/office/officeart/2005/8/layout/vList6"/>
    <dgm:cxn modelId="{81CB8A74-5FCF-4AAC-83EF-DB69EFCC726D}" type="presParOf" srcId="{2E9DF74D-2309-43D9-BEF4-F68CBA4C189A}" destId="{541E6792-E222-4625-AC0B-B2465BBE5D0D}" srcOrd="0" destOrd="0" presId="urn:microsoft.com/office/officeart/2005/8/layout/vList6"/>
    <dgm:cxn modelId="{EBF99BB9-B8B3-496E-95B9-BB72B1FB8866}" type="presParOf" srcId="{2E9DF74D-2309-43D9-BEF4-F68CBA4C189A}" destId="{3D2EB36E-A99B-4348-B6FB-C8CC403C23D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07A13F-5B06-43B8-9ACB-43ACE70EE047}" type="doc">
      <dgm:prSet loTypeId="urn:microsoft.com/office/officeart/2005/8/layout/hList6" loCatId="list" qsTypeId="urn:microsoft.com/office/officeart/2005/8/quickstyle/simple5" qsCatId="simple" csTypeId="urn:microsoft.com/office/officeart/2005/8/colors/accent3_4" csCatId="accent3" phldr="1"/>
      <dgm:spPr/>
      <dgm:t>
        <a:bodyPr/>
        <a:lstStyle/>
        <a:p>
          <a:endParaRPr lang="el-GR"/>
        </a:p>
      </dgm:t>
    </dgm:pt>
    <dgm:pt modelId="{C02CB791-7D9E-48E4-9752-5260326B6189}">
      <dgm:prSet/>
      <dgm:spPr/>
      <dgm:t>
        <a:bodyPr/>
        <a:lstStyle/>
        <a:p>
          <a:r>
            <a:rPr lang="en-US" dirty="0"/>
            <a:t>As regards the random effects models fitted, based on AIC, the best one is the model with the Unstructured Covariance matrix with a random intercept for each subject and two residual error variances (one for each treatment group).</a:t>
          </a:r>
          <a:endParaRPr lang="el-GR" dirty="0"/>
        </a:p>
      </dgm:t>
    </dgm:pt>
    <dgm:pt modelId="{B5076B7C-E07C-47FC-BFC8-68C0963AB7F9}" type="parTrans" cxnId="{52823D82-7ADE-4C97-83B1-AE74FD4ECD3C}">
      <dgm:prSet/>
      <dgm:spPr/>
      <dgm:t>
        <a:bodyPr/>
        <a:lstStyle/>
        <a:p>
          <a:endParaRPr lang="el-GR"/>
        </a:p>
      </dgm:t>
    </dgm:pt>
    <dgm:pt modelId="{9773AB7E-A065-4772-B536-D688C58B9F9E}" type="sibTrans" cxnId="{52823D82-7ADE-4C97-83B1-AE74FD4ECD3C}">
      <dgm:prSet/>
      <dgm:spPr/>
      <dgm:t>
        <a:bodyPr/>
        <a:lstStyle/>
        <a:p>
          <a:endParaRPr lang="el-GR"/>
        </a:p>
      </dgm:t>
    </dgm:pt>
    <dgm:pt modelId="{1D49C721-9756-4CB2-B9CB-643FA9A5383D}" type="pres">
      <dgm:prSet presAssocID="{C907A13F-5B06-43B8-9ACB-43ACE70EE047}" presName="Name0" presStyleCnt="0">
        <dgm:presLayoutVars>
          <dgm:dir/>
          <dgm:resizeHandles val="exact"/>
        </dgm:presLayoutVars>
      </dgm:prSet>
      <dgm:spPr/>
    </dgm:pt>
    <dgm:pt modelId="{F81DBEF3-464F-4062-BA5B-557AE90B5961}" type="pres">
      <dgm:prSet presAssocID="{C02CB791-7D9E-48E4-9752-5260326B6189}" presName="node" presStyleLbl="node1" presStyleIdx="0" presStyleCnt="1">
        <dgm:presLayoutVars>
          <dgm:bulletEnabled val="1"/>
        </dgm:presLayoutVars>
      </dgm:prSet>
      <dgm:spPr/>
    </dgm:pt>
  </dgm:ptLst>
  <dgm:cxnLst>
    <dgm:cxn modelId="{F019CA29-5BC0-4246-B2F7-B75DB646119A}" type="presOf" srcId="{C907A13F-5B06-43B8-9ACB-43ACE70EE047}" destId="{1D49C721-9756-4CB2-B9CB-643FA9A5383D}" srcOrd="0" destOrd="0" presId="urn:microsoft.com/office/officeart/2005/8/layout/hList6"/>
    <dgm:cxn modelId="{52823D82-7ADE-4C97-83B1-AE74FD4ECD3C}" srcId="{C907A13F-5B06-43B8-9ACB-43ACE70EE047}" destId="{C02CB791-7D9E-48E4-9752-5260326B6189}" srcOrd="0" destOrd="0" parTransId="{B5076B7C-E07C-47FC-BFC8-68C0963AB7F9}" sibTransId="{9773AB7E-A065-4772-B536-D688C58B9F9E}"/>
    <dgm:cxn modelId="{4F12D694-DFC3-431B-94A7-608331B4B7AC}" type="presOf" srcId="{C02CB791-7D9E-48E4-9752-5260326B6189}" destId="{F81DBEF3-464F-4062-BA5B-557AE90B5961}" srcOrd="0" destOrd="0" presId="urn:microsoft.com/office/officeart/2005/8/layout/hList6"/>
    <dgm:cxn modelId="{A150229F-C0AB-49A1-82EF-20C8B7E42F89}" type="presParOf" srcId="{1D49C721-9756-4CB2-B9CB-643FA9A5383D}" destId="{F81DBEF3-464F-4062-BA5B-557AE90B5961}"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E5F3D6-89B2-41A0-A591-F9D1392A6BAC}"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5D28CC1C-94D4-442B-9F3F-6AC50E89463D}">
      <dgm:prSet/>
      <dgm:spPr/>
      <dgm:t>
        <a:bodyPr/>
        <a:lstStyle/>
        <a:p>
          <a:r>
            <a:rPr lang="el-GR" dirty="0" err="1"/>
            <a:t>trt</a:t>
          </a:r>
          <a:r>
            <a:rPr lang="el-GR" dirty="0"/>
            <a:t> = 0.94 : Η μέση διαφορά του </a:t>
          </a:r>
          <a:r>
            <a:rPr lang="el-GR" dirty="0" err="1"/>
            <a:t>change</a:t>
          </a:r>
          <a:r>
            <a:rPr lang="el-GR" dirty="0"/>
            <a:t> μεταξύ ασθενών που λαμβάνουν </a:t>
          </a:r>
          <a:r>
            <a:rPr lang="el-GR" dirty="0" err="1"/>
            <a:t>Drug</a:t>
          </a:r>
          <a:r>
            <a:rPr lang="el-GR" dirty="0"/>
            <a:t> X και </a:t>
          </a:r>
          <a:r>
            <a:rPr lang="el-GR" dirty="0" err="1"/>
            <a:t>SoC</a:t>
          </a:r>
          <a:r>
            <a:rPr lang="el-GR" dirty="0"/>
            <a:t> στην 1η χρονική στιγμή (και είναι στατιστικά σημαντική)</a:t>
          </a:r>
          <a:r>
            <a:rPr lang="en-US" dirty="0"/>
            <a:t>.</a:t>
          </a:r>
        </a:p>
      </dgm:t>
    </dgm:pt>
    <dgm:pt modelId="{80674AFC-EB0D-4B32-9E7E-244522E765AB}" type="parTrans" cxnId="{F9BAA449-7A3F-4CAD-A826-51824AE26A54}">
      <dgm:prSet/>
      <dgm:spPr/>
      <dgm:t>
        <a:bodyPr/>
        <a:lstStyle/>
        <a:p>
          <a:endParaRPr lang="en-US"/>
        </a:p>
      </dgm:t>
    </dgm:pt>
    <dgm:pt modelId="{FD79AB61-C845-42EA-808A-FC5CC9CC89DD}" type="sibTrans" cxnId="{F9BAA449-7A3F-4CAD-A826-51824AE26A54}">
      <dgm:prSet/>
      <dgm:spPr/>
      <dgm:t>
        <a:bodyPr/>
        <a:lstStyle/>
        <a:p>
          <a:endParaRPr lang="en-US"/>
        </a:p>
      </dgm:t>
    </dgm:pt>
    <dgm:pt modelId="{A0525A0B-80FA-4164-96F8-3296D9DFB4A8}">
      <dgm:prSet/>
      <dgm:spPr/>
      <dgm:t>
        <a:bodyPr/>
        <a:lstStyle/>
        <a:p>
          <a:r>
            <a:rPr lang="el-GR" dirty="0"/>
            <a:t>trt:ftime2 = 2.99 : Η διαφορά των ρυθμών αλλαγής των ασθενών που λαμβάνουν </a:t>
          </a:r>
          <a:r>
            <a:rPr lang="el-GR" dirty="0" err="1"/>
            <a:t>Drug</a:t>
          </a:r>
          <a:r>
            <a:rPr lang="el-GR" dirty="0"/>
            <a:t> X-</a:t>
          </a:r>
          <a:r>
            <a:rPr lang="el-GR" dirty="0" err="1"/>
            <a:t>SoC</a:t>
          </a:r>
          <a:r>
            <a:rPr lang="el-GR" dirty="0"/>
            <a:t>, δηλαδή οι ασθενείς που λαμβάνουν </a:t>
          </a:r>
          <a:r>
            <a:rPr lang="el-GR" dirty="0" err="1"/>
            <a:t>Drug</a:t>
          </a:r>
          <a:r>
            <a:rPr lang="el-GR" dirty="0"/>
            <a:t> X έχουν μεγαλύτερη διαφορά μεταξύ των χρονικών στιγμών 1 και 2 (και είναι στατιστικά σημαντικός όρος)</a:t>
          </a:r>
          <a:r>
            <a:rPr lang="en-US" dirty="0"/>
            <a:t>.</a:t>
          </a:r>
        </a:p>
      </dgm:t>
    </dgm:pt>
    <dgm:pt modelId="{5CBFD6B1-766B-411B-9F9D-17ABB84618A8}" type="parTrans" cxnId="{F3AA3BE2-CAD5-410C-B03F-8CF19C0BC9A8}">
      <dgm:prSet/>
      <dgm:spPr/>
      <dgm:t>
        <a:bodyPr/>
        <a:lstStyle/>
        <a:p>
          <a:endParaRPr lang="en-US"/>
        </a:p>
      </dgm:t>
    </dgm:pt>
    <dgm:pt modelId="{4E79C57E-F840-458D-805D-6078E4907F52}" type="sibTrans" cxnId="{F3AA3BE2-CAD5-410C-B03F-8CF19C0BC9A8}">
      <dgm:prSet/>
      <dgm:spPr/>
      <dgm:t>
        <a:bodyPr/>
        <a:lstStyle/>
        <a:p>
          <a:endParaRPr lang="en-US"/>
        </a:p>
      </dgm:t>
    </dgm:pt>
    <dgm:pt modelId="{C0E1CB12-6D69-4B8C-8D3E-CF28A1616D06}">
      <dgm:prSet/>
      <dgm:spPr/>
      <dgm:t>
        <a:bodyPr/>
        <a:lstStyle/>
        <a:p>
          <a:r>
            <a:rPr lang="el-GR" dirty="0"/>
            <a:t>trt:ftime3 = 6.85 : Η διαφορά των ρυθμών αλλαγής των ασθενών που λαμβάνουν </a:t>
          </a:r>
          <a:r>
            <a:rPr lang="el-GR" dirty="0" err="1"/>
            <a:t>Drug</a:t>
          </a:r>
          <a:r>
            <a:rPr lang="el-GR" dirty="0"/>
            <a:t> X-</a:t>
          </a:r>
          <a:r>
            <a:rPr lang="el-GR" dirty="0" err="1"/>
            <a:t>SoC</a:t>
          </a:r>
          <a:r>
            <a:rPr lang="el-GR" dirty="0"/>
            <a:t>, δηλαδή οι ασθενείς που λαμβάνουν </a:t>
          </a:r>
          <a:r>
            <a:rPr lang="el-GR" dirty="0" err="1"/>
            <a:t>Drug</a:t>
          </a:r>
          <a:r>
            <a:rPr lang="el-GR" dirty="0"/>
            <a:t> X έχουν μεγαλύτερη διαφορά μεταξύ των χρονικών στιγμών 1 και 3 (και είναι στατιστικά σημαντικός όρος)</a:t>
          </a:r>
          <a:r>
            <a:rPr lang="en-US" dirty="0"/>
            <a:t>.</a:t>
          </a:r>
        </a:p>
      </dgm:t>
    </dgm:pt>
    <dgm:pt modelId="{4A76DFDA-69EA-468F-8FE7-F2830A7F55F6}" type="parTrans" cxnId="{53683161-6262-4C4B-AF19-F5F1DD73850B}">
      <dgm:prSet/>
      <dgm:spPr/>
      <dgm:t>
        <a:bodyPr/>
        <a:lstStyle/>
        <a:p>
          <a:endParaRPr lang="en-US"/>
        </a:p>
      </dgm:t>
    </dgm:pt>
    <dgm:pt modelId="{3EE9FDB0-47B8-4C7B-81B9-09D1D362A05A}" type="sibTrans" cxnId="{53683161-6262-4C4B-AF19-F5F1DD73850B}">
      <dgm:prSet/>
      <dgm:spPr/>
      <dgm:t>
        <a:bodyPr/>
        <a:lstStyle/>
        <a:p>
          <a:endParaRPr lang="en-US"/>
        </a:p>
      </dgm:t>
    </dgm:pt>
    <dgm:pt modelId="{FA3A55B0-1B1D-404F-B9B4-93C821D94408}" type="pres">
      <dgm:prSet presAssocID="{B3E5F3D6-89B2-41A0-A591-F9D1392A6BAC}" presName="linear" presStyleCnt="0">
        <dgm:presLayoutVars>
          <dgm:animLvl val="lvl"/>
          <dgm:resizeHandles val="exact"/>
        </dgm:presLayoutVars>
      </dgm:prSet>
      <dgm:spPr/>
    </dgm:pt>
    <dgm:pt modelId="{CC3E9993-96CC-4002-B077-BEA9EE878244}" type="pres">
      <dgm:prSet presAssocID="{5D28CC1C-94D4-442B-9F3F-6AC50E89463D}" presName="parentText" presStyleLbl="node1" presStyleIdx="0" presStyleCnt="3">
        <dgm:presLayoutVars>
          <dgm:chMax val="0"/>
          <dgm:bulletEnabled val="1"/>
        </dgm:presLayoutVars>
      </dgm:prSet>
      <dgm:spPr/>
    </dgm:pt>
    <dgm:pt modelId="{267CF47C-1077-41C8-AD29-68FE74A88E8D}" type="pres">
      <dgm:prSet presAssocID="{FD79AB61-C845-42EA-808A-FC5CC9CC89DD}" presName="spacer" presStyleCnt="0"/>
      <dgm:spPr/>
    </dgm:pt>
    <dgm:pt modelId="{398D08AF-4A3E-477A-8245-5EF502424A29}" type="pres">
      <dgm:prSet presAssocID="{A0525A0B-80FA-4164-96F8-3296D9DFB4A8}" presName="parentText" presStyleLbl="node1" presStyleIdx="1" presStyleCnt="3">
        <dgm:presLayoutVars>
          <dgm:chMax val="0"/>
          <dgm:bulletEnabled val="1"/>
        </dgm:presLayoutVars>
      </dgm:prSet>
      <dgm:spPr/>
    </dgm:pt>
    <dgm:pt modelId="{DC4A3D5D-BDA0-48C7-945A-5AE1395B1637}" type="pres">
      <dgm:prSet presAssocID="{4E79C57E-F840-458D-805D-6078E4907F52}" presName="spacer" presStyleCnt="0"/>
      <dgm:spPr/>
    </dgm:pt>
    <dgm:pt modelId="{EFB27844-29AF-436D-898A-9994DB609056}" type="pres">
      <dgm:prSet presAssocID="{C0E1CB12-6D69-4B8C-8D3E-CF28A1616D06}" presName="parentText" presStyleLbl="node1" presStyleIdx="2" presStyleCnt="3">
        <dgm:presLayoutVars>
          <dgm:chMax val="0"/>
          <dgm:bulletEnabled val="1"/>
        </dgm:presLayoutVars>
      </dgm:prSet>
      <dgm:spPr/>
    </dgm:pt>
  </dgm:ptLst>
  <dgm:cxnLst>
    <dgm:cxn modelId="{69E35035-3380-4E1B-8B86-EACF47CEE720}" type="presOf" srcId="{5D28CC1C-94D4-442B-9F3F-6AC50E89463D}" destId="{CC3E9993-96CC-4002-B077-BEA9EE878244}" srcOrd="0" destOrd="0" presId="urn:microsoft.com/office/officeart/2005/8/layout/vList2"/>
    <dgm:cxn modelId="{53683161-6262-4C4B-AF19-F5F1DD73850B}" srcId="{B3E5F3D6-89B2-41A0-A591-F9D1392A6BAC}" destId="{C0E1CB12-6D69-4B8C-8D3E-CF28A1616D06}" srcOrd="2" destOrd="0" parTransId="{4A76DFDA-69EA-468F-8FE7-F2830A7F55F6}" sibTransId="{3EE9FDB0-47B8-4C7B-81B9-09D1D362A05A}"/>
    <dgm:cxn modelId="{35E4EA43-3F63-4932-93F2-92FDBB37F265}" type="presOf" srcId="{C0E1CB12-6D69-4B8C-8D3E-CF28A1616D06}" destId="{EFB27844-29AF-436D-898A-9994DB609056}" srcOrd="0" destOrd="0" presId="urn:microsoft.com/office/officeart/2005/8/layout/vList2"/>
    <dgm:cxn modelId="{F9BAA449-7A3F-4CAD-A826-51824AE26A54}" srcId="{B3E5F3D6-89B2-41A0-A591-F9D1392A6BAC}" destId="{5D28CC1C-94D4-442B-9F3F-6AC50E89463D}" srcOrd="0" destOrd="0" parTransId="{80674AFC-EB0D-4B32-9E7E-244522E765AB}" sibTransId="{FD79AB61-C845-42EA-808A-FC5CC9CC89DD}"/>
    <dgm:cxn modelId="{29209272-3309-4315-A395-83FC891A4801}" type="presOf" srcId="{A0525A0B-80FA-4164-96F8-3296D9DFB4A8}" destId="{398D08AF-4A3E-477A-8245-5EF502424A29}" srcOrd="0" destOrd="0" presId="urn:microsoft.com/office/officeart/2005/8/layout/vList2"/>
    <dgm:cxn modelId="{F3AA3BE2-CAD5-410C-B03F-8CF19C0BC9A8}" srcId="{B3E5F3D6-89B2-41A0-A591-F9D1392A6BAC}" destId="{A0525A0B-80FA-4164-96F8-3296D9DFB4A8}" srcOrd="1" destOrd="0" parTransId="{5CBFD6B1-766B-411B-9F9D-17ABB84618A8}" sibTransId="{4E79C57E-F840-458D-805D-6078E4907F52}"/>
    <dgm:cxn modelId="{FF9516EE-D0D4-4BDB-8CA2-AE7E82B5B1A6}" type="presOf" srcId="{B3E5F3D6-89B2-41A0-A591-F9D1392A6BAC}" destId="{FA3A55B0-1B1D-404F-B9B4-93C821D94408}" srcOrd="0" destOrd="0" presId="urn:microsoft.com/office/officeart/2005/8/layout/vList2"/>
    <dgm:cxn modelId="{37A2E1EB-A8F7-4848-A39A-7D5D4A7B9113}" type="presParOf" srcId="{FA3A55B0-1B1D-404F-B9B4-93C821D94408}" destId="{CC3E9993-96CC-4002-B077-BEA9EE878244}" srcOrd="0" destOrd="0" presId="urn:microsoft.com/office/officeart/2005/8/layout/vList2"/>
    <dgm:cxn modelId="{82659DF3-7E12-4F44-AC50-EB0C84DC80B7}" type="presParOf" srcId="{FA3A55B0-1B1D-404F-B9B4-93C821D94408}" destId="{267CF47C-1077-41C8-AD29-68FE74A88E8D}" srcOrd="1" destOrd="0" presId="urn:microsoft.com/office/officeart/2005/8/layout/vList2"/>
    <dgm:cxn modelId="{27A55299-EB4C-41F4-8E54-51D8618219AE}" type="presParOf" srcId="{FA3A55B0-1B1D-404F-B9B4-93C821D94408}" destId="{398D08AF-4A3E-477A-8245-5EF502424A29}" srcOrd="2" destOrd="0" presId="urn:microsoft.com/office/officeart/2005/8/layout/vList2"/>
    <dgm:cxn modelId="{3E710F63-752C-44C1-9726-152BDEA12697}" type="presParOf" srcId="{FA3A55B0-1B1D-404F-B9B4-93C821D94408}" destId="{DC4A3D5D-BDA0-48C7-945A-5AE1395B1637}" srcOrd="3" destOrd="0" presId="urn:microsoft.com/office/officeart/2005/8/layout/vList2"/>
    <dgm:cxn modelId="{EEA328D6-8B26-4A51-842A-7DA62413BFE8}" type="presParOf" srcId="{FA3A55B0-1B1D-404F-B9B4-93C821D94408}" destId="{EFB27844-29AF-436D-898A-9994DB60905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4B5B4A6-2842-4CBF-8FC0-2228EEBBDB83}" type="doc">
      <dgm:prSet loTypeId="urn:microsoft.com/office/officeart/2005/8/layout/vList5" loCatId="list" qsTypeId="urn:microsoft.com/office/officeart/2005/8/quickstyle/simple4" qsCatId="simple" csTypeId="urn:microsoft.com/office/officeart/2005/8/colors/accent0_3" csCatId="mainScheme" phldr="1"/>
      <dgm:spPr/>
      <dgm:t>
        <a:bodyPr/>
        <a:lstStyle/>
        <a:p>
          <a:endParaRPr lang="el-GR"/>
        </a:p>
      </dgm:t>
    </dgm:pt>
    <dgm:pt modelId="{3A1ECCCD-6818-4367-9E39-9658518FD2C6}">
      <dgm:prSet custT="1"/>
      <dgm:spPr/>
      <dgm:t>
        <a:bodyPr/>
        <a:lstStyle/>
        <a:p>
          <a:r>
            <a:rPr lang="en-US" sz="2400" dirty="0">
              <a:latin typeface="Times New Roman" panose="02020603050405020304" pitchFamily="18" charset="0"/>
              <a:cs typeface="Times New Roman" panose="02020603050405020304" pitchFamily="18" charset="0"/>
            </a:rPr>
            <a:t>Multiple comparisons at different time points for each treatment</a:t>
          </a:r>
          <a:endParaRPr lang="el-GR" sz="2400" dirty="0">
            <a:latin typeface="Times New Roman" panose="02020603050405020304" pitchFamily="18" charset="0"/>
            <a:cs typeface="Times New Roman" panose="02020603050405020304" pitchFamily="18" charset="0"/>
          </a:endParaRPr>
        </a:p>
      </dgm:t>
    </dgm:pt>
    <dgm:pt modelId="{52A1A756-B106-45E2-835C-A1C7B5012F5E}" type="parTrans" cxnId="{21F08667-45B8-43C9-9618-951213F3F6F3}">
      <dgm:prSet/>
      <dgm:spPr/>
      <dgm:t>
        <a:bodyPr/>
        <a:lstStyle/>
        <a:p>
          <a:endParaRPr lang="el-GR"/>
        </a:p>
      </dgm:t>
    </dgm:pt>
    <dgm:pt modelId="{FC700222-6479-4403-9069-CE8E0A433F46}" type="sibTrans" cxnId="{21F08667-45B8-43C9-9618-951213F3F6F3}">
      <dgm:prSet/>
      <dgm:spPr/>
      <dgm:t>
        <a:bodyPr/>
        <a:lstStyle/>
        <a:p>
          <a:endParaRPr lang="el-GR"/>
        </a:p>
      </dgm:t>
    </dgm:pt>
    <dgm:pt modelId="{0833CC2A-2B87-4931-B07B-270E33734E10}">
      <dgm:prSet custT="1"/>
      <dgm:spPr/>
      <dgm:t>
        <a:bodyPr/>
        <a:lstStyle/>
        <a:p>
          <a:r>
            <a:rPr lang="en-US" sz="1400" dirty="0">
              <a:latin typeface="Times New Roman" panose="02020603050405020304" pitchFamily="18" charset="0"/>
              <a:cs typeface="Times New Roman" panose="02020603050405020304" pitchFamily="18" charset="0"/>
            </a:rPr>
            <a:t>We observe that mean change for patients receiving SoC treatment is 2.1 at the first time point (which refers to Week 4), while mean change for patients receiving Drug X is 3.04.</a:t>
          </a:r>
          <a:endParaRPr lang="el-GR" sz="1400" dirty="0">
            <a:latin typeface="Times New Roman" panose="02020603050405020304" pitchFamily="18" charset="0"/>
            <a:cs typeface="Times New Roman" panose="02020603050405020304" pitchFamily="18" charset="0"/>
          </a:endParaRPr>
        </a:p>
      </dgm:t>
    </dgm:pt>
    <dgm:pt modelId="{B35760C0-D7CC-4965-84CC-0133DEE20BFA}" type="parTrans" cxnId="{1F57A8FD-3146-4DC9-BD6E-2DF273930976}">
      <dgm:prSet/>
      <dgm:spPr/>
      <dgm:t>
        <a:bodyPr/>
        <a:lstStyle/>
        <a:p>
          <a:endParaRPr lang="el-GR"/>
        </a:p>
      </dgm:t>
    </dgm:pt>
    <dgm:pt modelId="{318AC0EC-B922-4F01-93E6-017C274E57CE}" type="sibTrans" cxnId="{1F57A8FD-3146-4DC9-BD6E-2DF273930976}">
      <dgm:prSet/>
      <dgm:spPr/>
      <dgm:t>
        <a:bodyPr/>
        <a:lstStyle/>
        <a:p>
          <a:endParaRPr lang="el-GR"/>
        </a:p>
      </dgm:t>
    </dgm:pt>
    <dgm:pt modelId="{A82437DE-2AAE-4A9E-9C28-A5FD2CCD9A5B}">
      <dgm:prSet custT="1"/>
      <dgm:spPr/>
      <dgm:t>
        <a:bodyPr/>
        <a:lstStyle/>
        <a:p>
          <a:r>
            <a:rPr lang="en-US" sz="1400" dirty="0">
              <a:latin typeface="Times New Roman" panose="02020603050405020304" pitchFamily="18" charset="0"/>
              <a:cs typeface="Times New Roman" panose="02020603050405020304" pitchFamily="18" charset="0"/>
            </a:rPr>
            <a:t>We observe that mean change for patients receiving SoC treatment is 2.19 at the second time point (which refers to Week 8), while mean change for patients receiving Drug X is 6.12.</a:t>
          </a:r>
          <a:endParaRPr lang="el-GR" sz="1400" dirty="0">
            <a:latin typeface="Times New Roman" panose="02020603050405020304" pitchFamily="18" charset="0"/>
            <a:cs typeface="Times New Roman" panose="02020603050405020304" pitchFamily="18" charset="0"/>
          </a:endParaRPr>
        </a:p>
      </dgm:t>
    </dgm:pt>
    <dgm:pt modelId="{48FD4353-30CC-4859-8A76-1D1FB365F2D1}" type="parTrans" cxnId="{A1E9C27F-2089-4EDE-9EA8-F52E0A420765}">
      <dgm:prSet/>
      <dgm:spPr/>
      <dgm:t>
        <a:bodyPr/>
        <a:lstStyle/>
        <a:p>
          <a:endParaRPr lang="el-GR"/>
        </a:p>
      </dgm:t>
    </dgm:pt>
    <dgm:pt modelId="{DBCB9A56-DF08-477B-A0F9-F876E72F23C8}" type="sibTrans" cxnId="{A1E9C27F-2089-4EDE-9EA8-F52E0A420765}">
      <dgm:prSet/>
      <dgm:spPr/>
      <dgm:t>
        <a:bodyPr/>
        <a:lstStyle/>
        <a:p>
          <a:endParaRPr lang="el-GR"/>
        </a:p>
      </dgm:t>
    </dgm:pt>
    <dgm:pt modelId="{82F8E71E-9C8A-4540-9312-4B90519BA2B2}">
      <dgm:prSet custT="1"/>
      <dgm:spPr/>
      <dgm:t>
        <a:bodyPr/>
        <a:lstStyle/>
        <a:p>
          <a:r>
            <a:rPr lang="en-US" sz="1400" dirty="0">
              <a:latin typeface="Times New Roman" panose="02020603050405020304" pitchFamily="18" charset="0"/>
              <a:cs typeface="Times New Roman" panose="02020603050405020304" pitchFamily="18" charset="0"/>
            </a:rPr>
            <a:t>We observe that mean change for patients receiving SoC treatment is 2.23 at the third time point (which refers to Week 12), while mean change for patients receiving Drug X is 10.02.</a:t>
          </a:r>
          <a:endParaRPr lang="el-GR" sz="1400" dirty="0">
            <a:latin typeface="Times New Roman" panose="02020603050405020304" pitchFamily="18" charset="0"/>
            <a:cs typeface="Times New Roman" panose="02020603050405020304" pitchFamily="18" charset="0"/>
          </a:endParaRPr>
        </a:p>
      </dgm:t>
    </dgm:pt>
    <dgm:pt modelId="{57BD5E6D-1862-41A2-8874-487F5A2950D0}" type="parTrans" cxnId="{B6D5B6E4-9A09-469A-B36B-AE153FECAA37}">
      <dgm:prSet/>
      <dgm:spPr/>
      <dgm:t>
        <a:bodyPr/>
        <a:lstStyle/>
        <a:p>
          <a:endParaRPr lang="el-GR"/>
        </a:p>
      </dgm:t>
    </dgm:pt>
    <dgm:pt modelId="{D2EDAE7F-059A-4E1A-B30C-AE024AEAB10E}" type="sibTrans" cxnId="{B6D5B6E4-9A09-469A-B36B-AE153FECAA37}">
      <dgm:prSet/>
      <dgm:spPr/>
      <dgm:t>
        <a:bodyPr/>
        <a:lstStyle/>
        <a:p>
          <a:endParaRPr lang="el-GR"/>
        </a:p>
      </dgm:t>
    </dgm:pt>
    <dgm:pt modelId="{281FF6D7-7354-4948-93B5-EA6932CF9FFF}">
      <dgm:prSet custT="1"/>
      <dgm:spPr/>
      <dgm:t>
        <a:bodyPr/>
        <a:lstStyle/>
        <a:p>
          <a:r>
            <a:rPr lang="en-US" sz="1400" dirty="0">
              <a:latin typeface="Times New Roman" panose="02020603050405020304" pitchFamily="18" charset="0"/>
              <a:cs typeface="Times New Roman" panose="02020603050405020304" pitchFamily="18" charset="0"/>
            </a:rPr>
            <a:t>Note that we do trust the point estimates and the standard errors but not the </a:t>
          </a:r>
          <a:r>
            <a:rPr lang="en-US" sz="1400" dirty="0" err="1">
              <a:latin typeface="Times New Roman" panose="02020603050405020304" pitchFamily="18" charset="0"/>
              <a:cs typeface="Times New Roman" panose="02020603050405020304" pitchFamily="18" charset="0"/>
            </a:rPr>
            <a:t>p_values</a:t>
          </a:r>
          <a:r>
            <a:rPr lang="en-US" sz="1400" dirty="0">
              <a:latin typeface="Times New Roman" panose="02020603050405020304" pitchFamily="18" charset="0"/>
              <a:cs typeface="Times New Roman" panose="02020603050405020304" pitchFamily="18" charset="0"/>
            </a:rPr>
            <a:t> when using </a:t>
          </a:r>
          <a:r>
            <a:rPr lang="en-US" sz="1400" dirty="0" err="1">
              <a:latin typeface="Times New Roman" panose="02020603050405020304" pitchFamily="18" charset="0"/>
              <a:cs typeface="Times New Roman" panose="02020603050405020304" pitchFamily="18" charset="0"/>
            </a:rPr>
            <a:t>emmeans</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p_values</a:t>
          </a:r>
          <a:r>
            <a:rPr lang="en-US" sz="1400" dirty="0">
              <a:latin typeface="Times New Roman" panose="02020603050405020304" pitchFamily="18" charset="0"/>
              <a:cs typeface="Times New Roman" panose="02020603050405020304" pitchFamily="18" charset="0"/>
            </a:rPr>
            <a:t> can get quite conservative!).</a:t>
          </a:r>
          <a:endParaRPr lang="el-GR" sz="1400" dirty="0">
            <a:latin typeface="Times New Roman" panose="02020603050405020304" pitchFamily="18" charset="0"/>
            <a:cs typeface="Times New Roman" panose="02020603050405020304" pitchFamily="18" charset="0"/>
          </a:endParaRPr>
        </a:p>
      </dgm:t>
    </dgm:pt>
    <dgm:pt modelId="{508E3A50-1A91-4972-A4F1-1848446B1AF4}" type="parTrans" cxnId="{5396A608-5C13-40D6-8752-EECFCA758978}">
      <dgm:prSet/>
      <dgm:spPr/>
      <dgm:t>
        <a:bodyPr/>
        <a:lstStyle/>
        <a:p>
          <a:endParaRPr lang="el-GR"/>
        </a:p>
      </dgm:t>
    </dgm:pt>
    <dgm:pt modelId="{20DD3B9F-9EAD-4D5F-8EBF-96E284041845}" type="sibTrans" cxnId="{5396A608-5C13-40D6-8752-EECFCA758978}">
      <dgm:prSet/>
      <dgm:spPr/>
      <dgm:t>
        <a:bodyPr/>
        <a:lstStyle/>
        <a:p>
          <a:endParaRPr lang="el-GR"/>
        </a:p>
      </dgm:t>
    </dgm:pt>
    <dgm:pt modelId="{93D89AF5-059E-4261-85B7-268B6AEADEF8}" type="pres">
      <dgm:prSet presAssocID="{E4B5B4A6-2842-4CBF-8FC0-2228EEBBDB83}" presName="Name0" presStyleCnt="0">
        <dgm:presLayoutVars>
          <dgm:dir/>
          <dgm:animLvl val="lvl"/>
          <dgm:resizeHandles val="exact"/>
        </dgm:presLayoutVars>
      </dgm:prSet>
      <dgm:spPr/>
    </dgm:pt>
    <dgm:pt modelId="{F4317B60-CC70-4FC0-ABC4-5A8457193506}" type="pres">
      <dgm:prSet presAssocID="{3A1ECCCD-6818-4367-9E39-9658518FD2C6}" presName="linNode" presStyleCnt="0"/>
      <dgm:spPr/>
    </dgm:pt>
    <dgm:pt modelId="{40CB03B1-6FF1-461F-B82D-22661CFDFEDF}" type="pres">
      <dgm:prSet presAssocID="{3A1ECCCD-6818-4367-9E39-9658518FD2C6}" presName="parentText" presStyleLbl="node1" presStyleIdx="0" presStyleCnt="1">
        <dgm:presLayoutVars>
          <dgm:chMax val="1"/>
          <dgm:bulletEnabled val="1"/>
        </dgm:presLayoutVars>
      </dgm:prSet>
      <dgm:spPr/>
    </dgm:pt>
    <dgm:pt modelId="{364B9204-5197-4BC5-8420-3162329820BF}" type="pres">
      <dgm:prSet presAssocID="{3A1ECCCD-6818-4367-9E39-9658518FD2C6}" presName="descendantText" presStyleLbl="alignAccFollowNode1" presStyleIdx="0" presStyleCnt="1">
        <dgm:presLayoutVars>
          <dgm:bulletEnabled val="1"/>
        </dgm:presLayoutVars>
      </dgm:prSet>
      <dgm:spPr/>
    </dgm:pt>
  </dgm:ptLst>
  <dgm:cxnLst>
    <dgm:cxn modelId="{41B69800-B498-4098-AD06-2FB4A9232661}" type="presOf" srcId="{281FF6D7-7354-4948-93B5-EA6932CF9FFF}" destId="{364B9204-5197-4BC5-8420-3162329820BF}" srcOrd="0" destOrd="3" presId="urn:microsoft.com/office/officeart/2005/8/layout/vList5"/>
    <dgm:cxn modelId="{5396A608-5C13-40D6-8752-EECFCA758978}" srcId="{3A1ECCCD-6818-4367-9E39-9658518FD2C6}" destId="{281FF6D7-7354-4948-93B5-EA6932CF9FFF}" srcOrd="3" destOrd="0" parTransId="{508E3A50-1A91-4972-A4F1-1848446B1AF4}" sibTransId="{20DD3B9F-9EAD-4D5F-8EBF-96E284041845}"/>
    <dgm:cxn modelId="{6F0E7716-5A65-47D7-A1DC-3857426140D7}" type="presOf" srcId="{0833CC2A-2B87-4931-B07B-270E33734E10}" destId="{364B9204-5197-4BC5-8420-3162329820BF}" srcOrd="0" destOrd="0" presId="urn:microsoft.com/office/officeart/2005/8/layout/vList5"/>
    <dgm:cxn modelId="{45479C31-95E6-4F53-9B5D-C7F01A1757C9}" type="presOf" srcId="{E4B5B4A6-2842-4CBF-8FC0-2228EEBBDB83}" destId="{93D89AF5-059E-4261-85B7-268B6AEADEF8}" srcOrd="0" destOrd="0" presId="urn:microsoft.com/office/officeart/2005/8/layout/vList5"/>
    <dgm:cxn modelId="{0CA1303F-7A79-4819-8547-637F60DC0654}" type="presOf" srcId="{A82437DE-2AAE-4A9E-9C28-A5FD2CCD9A5B}" destId="{364B9204-5197-4BC5-8420-3162329820BF}" srcOrd="0" destOrd="1" presId="urn:microsoft.com/office/officeart/2005/8/layout/vList5"/>
    <dgm:cxn modelId="{21F08667-45B8-43C9-9618-951213F3F6F3}" srcId="{E4B5B4A6-2842-4CBF-8FC0-2228EEBBDB83}" destId="{3A1ECCCD-6818-4367-9E39-9658518FD2C6}" srcOrd="0" destOrd="0" parTransId="{52A1A756-B106-45E2-835C-A1C7B5012F5E}" sibTransId="{FC700222-6479-4403-9069-CE8E0A433F46}"/>
    <dgm:cxn modelId="{5C12B451-1D62-4DBE-BADF-B067A1A4FD71}" type="presOf" srcId="{82F8E71E-9C8A-4540-9312-4B90519BA2B2}" destId="{364B9204-5197-4BC5-8420-3162329820BF}" srcOrd="0" destOrd="2" presId="urn:microsoft.com/office/officeart/2005/8/layout/vList5"/>
    <dgm:cxn modelId="{A1E9C27F-2089-4EDE-9EA8-F52E0A420765}" srcId="{3A1ECCCD-6818-4367-9E39-9658518FD2C6}" destId="{A82437DE-2AAE-4A9E-9C28-A5FD2CCD9A5B}" srcOrd="1" destOrd="0" parTransId="{48FD4353-30CC-4859-8A76-1D1FB365F2D1}" sibTransId="{DBCB9A56-DF08-477B-A0F9-F876E72F23C8}"/>
    <dgm:cxn modelId="{6B04B2D7-E432-43AB-A244-409F2FB33312}" type="presOf" srcId="{3A1ECCCD-6818-4367-9E39-9658518FD2C6}" destId="{40CB03B1-6FF1-461F-B82D-22661CFDFEDF}" srcOrd="0" destOrd="0" presId="urn:microsoft.com/office/officeart/2005/8/layout/vList5"/>
    <dgm:cxn modelId="{B6D5B6E4-9A09-469A-B36B-AE153FECAA37}" srcId="{3A1ECCCD-6818-4367-9E39-9658518FD2C6}" destId="{82F8E71E-9C8A-4540-9312-4B90519BA2B2}" srcOrd="2" destOrd="0" parTransId="{57BD5E6D-1862-41A2-8874-487F5A2950D0}" sibTransId="{D2EDAE7F-059A-4E1A-B30C-AE024AEAB10E}"/>
    <dgm:cxn modelId="{1F57A8FD-3146-4DC9-BD6E-2DF273930976}" srcId="{3A1ECCCD-6818-4367-9E39-9658518FD2C6}" destId="{0833CC2A-2B87-4931-B07B-270E33734E10}" srcOrd="0" destOrd="0" parTransId="{B35760C0-D7CC-4965-84CC-0133DEE20BFA}" sibTransId="{318AC0EC-B922-4F01-93E6-017C274E57CE}"/>
    <dgm:cxn modelId="{43534B33-F8EE-430A-81B7-370047845453}" type="presParOf" srcId="{93D89AF5-059E-4261-85B7-268B6AEADEF8}" destId="{F4317B60-CC70-4FC0-ABC4-5A8457193506}" srcOrd="0" destOrd="0" presId="urn:microsoft.com/office/officeart/2005/8/layout/vList5"/>
    <dgm:cxn modelId="{93D68474-D927-4BA9-AA9C-1FE1D775F646}" type="presParOf" srcId="{F4317B60-CC70-4FC0-ABC4-5A8457193506}" destId="{40CB03B1-6FF1-461F-B82D-22661CFDFEDF}" srcOrd="0" destOrd="0" presId="urn:microsoft.com/office/officeart/2005/8/layout/vList5"/>
    <dgm:cxn modelId="{2350118E-404E-4FF0-86C6-3017E298574F}" type="presParOf" srcId="{F4317B60-CC70-4FC0-ABC4-5A8457193506}" destId="{364B9204-5197-4BC5-8420-3162329820BF}"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B35A55A-CBA7-419F-B92C-111DA30AF314}" type="doc">
      <dgm:prSet loTypeId="urn:microsoft.com/office/officeart/2005/8/layout/chevron2" loCatId="list" qsTypeId="urn:microsoft.com/office/officeart/2005/8/quickstyle/simple2" qsCatId="simple" csTypeId="urn:microsoft.com/office/officeart/2005/8/colors/accent0_3" csCatId="mainScheme" phldr="1"/>
      <dgm:spPr/>
      <dgm:t>
        <a:bodyPr/>
        <a:lstStyle/>
        <a:p>
          <a:endParaRPr lang="el-GR"/>
        </a:p>
      </dgm:t>
    </dgm:pt>
    <dgm:pt modelId="{509C6015-45CA-459C-AD08-C3CCF0F03377}">
      <dgm:prSet custT="1"/>
      <dgm:spPr/>
      <dgm:t>
        <a:bodyPr/>
        <a:lstStyle/>
        <a:p>
          <a:r>
            <a:rPr lang="el-GR" sz="2000" dirty="0">
              <a:latin typeface="Times New Roman" panose="02020603050405020304" pitchFamily="18" charset="0"/>
              <a:cs typeface="Times New Roman" panose="02020603050405020304" pitchFamily="18" charset="0"/>
            </a:rPr>
            <a:t>Για τον αδόμητο πίνακα διακύμανσης-</a:t>
          </a:r>
          <a:r>
            <a:rPr lang="el-GR" sz="2000" dirty="0" err="1">
              <a:latin typeface="Times New Roman" panose="02020603050405020304" pitchFamily="18" charset="0"/>
              <a:cs typeface="Times New Roman" panose="02020603050405020304" pitchFamily="18" charset="0"/>
            </a:rPr>
            <a:t>συνδιακύμανσης</a:t>
          </a:r>
          <a:r>
            <a:rPr lang="el-GR" sz="2000" dirty="0">
              <a:latin typeface="Times New Roman" panose="02020603050405020304" pitchFamily="18" charset="0"/>
              <a:cs typeface="Times New Roman" panose="02020603050405020304" pitchFamily="18" charset="0"/>
            </a:rPr>
            <a:t> του μοντέλου</a:t>
          </a:r>
          <a:r>
            <a:rPr lang="en-US" sz="2000" dirty="0">
              <a:latin typeface="Times New Roman" panose="02020603050405020304" pitchFamily="18" charset="0"/>
              <a:cs typeface="Times New Roman" panose="02020603050405020304" pitchFamily="18" charset="0"/>
            </a:rPr>
            <a:t> </a:t>
          </a:r>
          <a:r>
            <a:rPr lang="el-GR" sz="2000" dirty="0">
              <a:latin typeface="Times New Roman" panose="02020603050405020304" pitchFamily="18" charset="0"/>
              <a:cs typeface="Times New Roman" panose="02020603050405020304" pitchFamily="18" charset="0"/>
            </a:rPr>
            <a:t>της επιλογής μας</a:t>
          </a:r>
          <a:r>
            <a:rPr lang="en-US" sz="2000" dirty="0">
              <a:latin typeface="Times New Roman" panose="02020603050405020304" pitchFamily="18" charset="0"/>
              <a:cs typeface="Times New Roman" panose="02020603050405020304" pitchFamily="18" charset="0"/>
            </a:rPr>
            <a:t>,</a:t>
          </a:r>
          <a:r>
            <a:rPr lang="el-GR" sz="2000" dirty="0">
              <a:latin typeface="Times New Roman" panose="02020603050405020304" pitchFamily="18" charset="0"/>
              <a:cs typeface="Times New Roman" panose="02020603050405020304" pitchFamily="18" charset="0"/>
            </a:rPr>
            <a:t> έχουμε ότι: </a:t>
          </a:r>
        </a:p>
      </dgm:t>
    </dgm:pt>
    <dgm:pt modelId="{306EABD4-2885-44D9-8E18-BC0831EA5BF7}" type="parTrans" cxnId="{6FC8EAB7-8E86-4034-A829-84AE8D0444EF}">
      <dgm:prSet/>
      <dgm:spPr/>
      <dgm:t>
        <a:bodyPr/>
        <a:lstStyle/>
        <a:p>
          <a:endParaRPr lang="el-GR"/>
        </a:p>
      </dgm:t>
    </dgm:pt>
    <dgm:pt modelId="{0D3A5060-F409-416B-9F49-2268382853C5}" type="sibTrans" cxnId="{6FC8EAB7-8E86-4034-A829-84AE8D0444EF}">
      <dgm:prSet/>
      <dgm:spPr/>
      <dgm:t>
        <a:bodyPr/>
        <a:lstStyle/>
        <a:p>
          <a:endParaRPr lang="el-GR"/>
        </a:p>
      </dgm:t>
    </dgm:pt>
    <dgm:pt modelId="{AFE2E1D0-A54D-4DB7-9167-ECB1602074D7}">
      <dgm:prSet custT="1"/>
      <dgm:spPr/>
      <dgm:t>
        <a:bodyPr/>
        <a:lstStyle/>
        <a:p>
          <a:r>
            <a:rPr lang="el-GR" sz="1400" dirty="0">
              <a:latin typeface="Times New Roman" panose="02020603050405020304" pitchFamily="18" charset="0"/>
              <a:cs typeface="Times New Roman" panose="02020603050405020304" pitchFamily="18" charset="0"/>
            </a:rPr>
            <a:t>Στην διαγώνιο του πίνακα βρίσκονται οι διακυμάνσεις των </a:t>
          </a:r>
          <a:r>
            <a:rPr lang="en-US" sz="1400" dirty="0">
              <a:latin typeface="Times New Roman" panose="02020603050405020304" pitchFamily="18" charset="0"/>
              <a:cs typeface="Times New Roman" panose="02020603050405020304" pitchFamily="18" charset="0"/>
            </a:rPr>
            <a:t>Yi </a:t>
          </a:r>
          <a:r>
            <a:rPr lang="el-GR" sz="1400" dirty="0">
              <a:latin typeface="Times New Roman" panose="02020603050405020304" pitchFamily="18" charset="0"/>
              <a:cs typeface="Times New Roman" panose="02020603050405020304" pitchFamily="18" charset="0"/>
            </a:rPr>
            <a:t>για κάθε χρονική στιγμή, </a:t>
          </a:r>
          <a:r>
            <a:rPr lang="en-US" sz="1400" dirty="0" err="1">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=1,2,3.</a:t>
          </a:r>
          <a:endParaRPr lang="el-GR" sz="1400" dirty="0">
            <a:latin typeface="Times New Roman" panose="02020603050405020304" pitchFamily="18" charset="0"/>
            <a:cs typeface="Times New Roman" panose="02020603050405020304" pitchFamily="18" charset="0"/>
          </a:endParaRPr>
        </a:p>
      </dgm:t>
    </dgm:pt>
    <dgm:pt modelId="{3E26C555-75C3-4942-84CC-F7533CFFBCC3}" type="parTrans" cxnId="{99723C4F-9DCA-4AC0-BD00-CFA6DABE2EE0}">
      <dgm:prSet/>
      <dgm:spPr/>
      <dgm:t>
        <a:bodyPr/>
        <a:lstStyle/>
        <a:p>
          <a:endParaRPr lang="el-GR"/>
        </a:p>
      </dgm:t>
    </dgm:pt>
    <dgm:pt modelId="{1251607C-C8BE-461E-B8B7-34966C4EB958}" type="sibTrans" cxnId="{99723C4F-9DCA-4AC0-BD00-CFA6DABE2EE0}">
      <dgm:prSet/>
      <dgm:spPr/>
      <dgm:t>
        <a:bodyPr/>
        <a:lstStyle/>
        <a:p>
          <a:endParaRPr lang="el-GR"/>
        </a:p>
      </dgm:t>
    </dgm:pt>
    <dgm:pt modelId="{C7B37FAB-883F-4CD2-B8DF-FCD3585DF78A}">
      <dgm:prSet custT="1"/>
      <dgm:spPr/>
      <dgm:t>
        <a:bodyPr/>
        <a:lstStyle/>
        <a:p>
          <a:r>
            <a:rPr lang="el-GR" sz="1400" dirty="0">
              <a:latin typeface="Times New Roman" panose="02020603050405020304" pitchFamily="18" charset="0"/>
              <a:cs typeface="Times New Roman" panose="02020603050405020304" pitchFamily="18" charset="0"/>
            </a:rPr>
            <a:t>Τα μη διαγώνια στοιχεία του πίνακα είναι οι </a:t>
          </a:r>
          <a:r>
            <a:rPr lang="el-GR" sz="1400" dirty="0" err="1">
              <a:latin typeface="Times New Roman" panose="02020603050405020304" pitchFamily="18" charset="0"/>
              <a:cs typeface="Times New Roman" panose="02020603050405020304" pitchFamily="18" charset="0"/>
            </a:rPr>
            <a:t>συνδιακυμάνσεις</a:t>
          </a:r>
          <a:r>
            <a:rPr lang="el-GR" sz="1400" dirty="0">
              <a:latin typeface="Times New Roman" panose="02020603050405020304" pitchFamily="18" charset="0"/>
              <a:cs typeface="Times New Roman" panose="02020603050405020304" pitchFamily="18" charset="0"/>
            </a:rPr>
            <a:t>, δηλαδή τα </a:t>
          </a:r>
          <a:r>
            <a:rPr lang="en-US" sz="1400" dirty="0" err="1">
              <a:latin typeface="Times New Roman" panose="02020603050405020304" pitchFamily="18" charset="0"/>
              <a:cs typeface="Times New Roman" panose="02020603050405020304" pitchFamily="18" charset="0"/>
            </a:rPr>
            <a:t>Cov</a:t>
          </a:r>
          <a:r>
            <a:rPr lang="en-US" sz="1400" dirty="0">
              <a:latin typeface="Times New Roman" panose="02020603050405020304" pitchFamily="18" charset="0"/>
              <a:cs typeface="Times New Roman" panose="02020603050405020304" pitchFamily="18" charset="0"/>
            </a:rPr>
            <a:t>(</a:t>
          </a:r>
          <a:r>
            <a:rPr lang="en-US" sz="1400" dirty="0" err="1">
              <a:latin typeface="Times New Roman" panose="02020603050405020304" pitchFamily="18" charset="0"/>
              <a:cs typeface="Times New Roman" panose="02020603050405020304" pitchFamily="18" charset="0"/>
            </a:rPr>
            <a:t>Yij,Yij</a:t>
          </a:r>
          <a:r>
            <a:rPr lang="en-US" sz="1400" dirty="0">
              <a:latin typeface="Times New Roman" panose="02020603050405020304" pitchFamily="18" charset="0"/>
              <a:cs typeface="Times New Roman" panose="02020603050405020304" pitchFamily="18" charset="0"/>
            </a:rPr>
            <a:t>’).</a:t>
          </a:r>
          <a:endParaRPr lang="el-GR" sz="1400" dirty="0">
            <a:latin typeface="Times New Roman" panose="02020603050405020304" pitchFamily="18" charset="0"/>
            <a:cs typeface="Times New Roman" panose="02020603050405020304" pitchFamily="18" charset="0"/>
          </a:endParaRPr>
        </a:p>
      </dgm:t>
    </dgm:pt>
    <dgm:pt modelId="{56910E8F-10C4-4534-B1BB-AC7CBF56F4F7}" type="parTrans" cxnId="{237962BD-E2F0-4C0F-AF5F-D4F04C84D004}">
      <dgm:prSet/>
      <dgm:spPr/>
      <dgm:t>
        <a:bodyPr/>
        <a:lstStyle/>
        <a:p>
          <a:endParaRPr lang="el-GR"/>
        </a:p>
      </dgm:t>
    </dgm:pt>
    <dgm:pt modelId="{C78C29AA-2A06-43A2-A77F-A144BAEEAC8E}" type="sibTrans" cxnId="{237962BD-E2F0-4C0F-AF5F-D4F04C84D004}">
      <dgm:prSet/>
      <dgm:spPr/>
      <dgm:t>
        <a:bodyPr/>
        <a:lstStyle/>
        <a:p>
          <a:endParaRPr lang="el-GR"/>
        </a:p>
      </dgm:t>
    </dgm:pt>
    <dgm:pt modelId="{9AD66D26-F7C4-4F60-8639-C4DE1001985E}">
      <dgm:prSet custT="1"/>
      <dgm:spPr/>
      <dgm:t>
        <a:bodyPr/>
        <a:lstStyle/>
        <a:p>
          <a:r>
            <a:rPr lang="en-US" sz="1400" dirty="0">
              <a:latin typeface="Times New Roman" panose="02020603050405020304" pitchFamily="18" charset="0"/>
              <a:cs typeface="Times New Roman" panose="02020603050405020304" pitchFamily="18" charset="0"/>
            </a:rPr>
            <a:t>Note that: Var(</a:t>
          </a:r>
          <a:r>
            <a:rPr lang="en-US" sz="1400" dirty="0" err="1">
              <a:latin typeface="Times New Roman" panose="02020603050405020304" pitchFamily="18" charset="0"/>
              <a:cs typeface="Times New Roman" panose="02020603050405020304" pitchFamily="18" charset="0"/>
            </a:rPr>
            <a:t>jk</a:t>
          </a:r>
          <a:r>
            <a:rPr lang="en-US" sz="1400" dirty="0">
              <a:latin typeface="Times New Roman" panose="02020603050405020304" pitchFamily="18" charset="0"/>
              <a:cs typeface="Times New Roman" panose="02020603050405020304" pitchFamily="18" charset="0"/>
            </a:rPr>
            <a:t>)=(</a:t>
          </a:r>
          <a:r>
            <a:rPr lang="el-GR" sz="1400" dirty="0">
              <a:latin typeface="Times New Roman" panose="02020603050405020304" pitchFamily="18" charset="0"/>
              <a:cs typeface="Times New Roman" panose="02020603050405020304" pitchFamily="18" charset="0"/>
            </a:rPr>
            <a:t>σ^2)*θ(</a:t>
          </a:r>
          <a:r>
            <a:rPr lang="en-US" sz="1400" dirty="0" err="1">
              <a:latin typeface="Times New Roman" panose="02020603050405020304" pitchFamily="18" charset="0"/>
              <a:cs typeface="Times New Roman" panose="02020603050405020304" pitchFamily="18" charset="0"/>
            </a:rPr>
            <a:t>jk</a:t>
          </a:r>
          <a:r>
            <a:rPr lang="en-US" sz="1400" dirty="0">
              <a:latin typeface="Times New Roman" panose="02020603050405020304" pitchFamily="18" charset="0"/>
              <a:cs typeface="Times New Roman" panose="02020603050405020304" pitchFamily="18" charset="0"/>
            </a:rPr>
            <a:t>)</a:t>
          </a:r>
          <a:endParaRPr lang="el-GR" sz="1400" dirty="0">
            <a:latin typeface="Times New Roman" panose="02020603050405020304" pitchFamily="18" charset="0"/>
            <a:cs typeface="Times New Roman" panose="02020603050405020304" pitchFamily="18" charset="0"/>
          </a:endParaRPr>
        </a:p>
      </dgm:t>
    </dgm:pt>
    <dgm:pt modelId="{EDCF40B7-9075-4B11-8B99-D1CBED709A5D}" type="parTrans" cxnId="{023C3E2D-8601-4D2B-B457-56CD5134CB99}">
      <dgm:prSet/>
      <dgm:spPr/>
      <dgm:t>
        <a:bodyPr/>
        <a:lstStyle/>
        <a:p>
          <a:endParaRPr lang="el-GR"/>
        </a:p>
      </dgm:t>
    </dgm:pt>
    <dgm:pt modelId="{DB53AC4A-0176-4980-BC33-08292574F72B}" type="sibTrans" cxnId="{023C3E2D-8601-4D2B-B457-56CD5134CB99}">
      <dgm:prSet/>
      <dgm:spPr/>
      <dgm:t>
        <a:bodyPr/>
        <a:lstStyle/>
        <a:p>
          <a:endParaRPr lang="el-GR"/>
        </a:p>
      </dgm:t>
    </dgm:pt>
    <dgm:pt modelId="{D72E6785-7D29-4C41-ACCA-6B7F07C57BA0}">
      <dgm:prSet custT="1"/>
      <dgm:spPr/>
      <dgm:t>
        <a:bodyPr/>
        <a:lstStyle/>
        <a:p>
          <a:r>
            <a:rPr lang="el-GR" sz="1400" dirty="0">
              <a:latin typeface="Times New Roman" panose="02020603050405020304" pitchFamily="18" charset="0"/>
              <a:cs typeface="Times New Roman" panose="02020603050405020304" pitchFamily="18" charset="0"/>
            </a:rPr>
            <a:t>Π.χ. για την ερμηνεία, έστω το: </a:t>
          </a:r>
          <a:r>
            <a:rPr lang="en-US" sz="1400" dirty="0" err="1">
              <a:latin typeface="Times New Roman" panose="02020603050405020304" pitchFamily="18" charset="0"/>
              <a:cs typeface="Times New Roman" panose="02020603050405020304" pitchFamily="18" charset="0"/>
            </a:rPr>
            <a:t>Cov</a:t>
          </a:r>
          <a:r>
            <a:rPr lang="en-US" sz="1400" dirty="0">
              <a:latin typeface="Times New Roman" panose="02020603050405020304" pitchFamily="18" charset="0"/>
              <a:cs typeface="Times New Roman" panose="02020603050405020304" pitchFamily="18" charset="0"/>
            </a:rPr>
            <a:t>(Yi1,Yi2) = 5.02 =&gt; Cor(Yi1,Yi2) = 5.02/(sqrt(4.0435)*sqrt(9.6585)) = 5.02/6.249332 = 0.8032859 &gt; 0. </a:t>
          </a:r>
          <a:r>
            <a:rPr lang="el-GR" sz="1400" dirty="0">
              <a:latin typeface="Times New Roman" panose="02020603050405020304" pitchFamily="18" charset="0"/>
              <a:cs typeface="Times New Roman" panose="02020603050405020304" pitchFamily="18" charset="0"/>
            </a:rPr>
            <a:t>Αυτό λοιπόν σημαίνει ότι εφόσον έχουμε υψηλή τιμή την 1η χρονική στιγμή θα έχουμε υψηλή τιμή και την 2η χρονική στιγμή!</a:t>
          </a:r>
        </a:p>
      </dgm:t>
    </dgm:pt>
    <dgm:pt modelId="{A6B0FBA4-BB24-499F-AE6B-080CEFFFA271}" type="parTrans" cxnId="{2601ACC3-EA63-4D55-AE9B-86004E27E99B}">
      <dgm:prSet/>
      <dgm:spPr/>
      <dgm:t>
        <a:bodyPr/>
        <a:lstStyle/>
        <a:p>
          <a:endParaRPr lang="el-GR"/>
        </a:p>
      </dgm:t>
    </dgm:pt>
    <dgm:pt modelId="{A2E5F4A5-E104-492C-AB2D-1347B574CFE2}" type="sibTrans" cxnId="{2601ACC3-EA63-4D55-AE9B-86004E27E99B}">
      <dgm:prSet/>
      <dgm:spPr/>
      <dgm:t>
        <a:bodyPr/>
        <a:lstStyle/>
        <a:p>
          <a:endParaRPr lang="el-GR"/>
        </a:p>
      </dgm:t>
    </dgm:pt>
    <dgm:pt modelId="{0727DDCE-DBA4-4F41-AC9A-2E129817F6B2}" type="pres">
      <dgm:prSet presAssocID="{5B35A55A-CBA7-419F-B92C-111DA30AF314}" presName="linearFlow" presStyleCnt="0">
        <dgm:presLayoutVars>
          <dgm:dir/>
          <dgm:animLvl val="lvl"/>
          <dgm:resizeHandles val="exact"/>
        </dgm:presLayoutVars>
      </dgm:prSet>
      <dgm:spPr/>
    </dgm:pt>
    <dgm:pt modelId="{E2EF1022-9DB6-460C-8D4C-B1FF6A89CE52}" type="pres">
      <dgm:prSet presAssocID="{509C6015-45CA-459C-AD08-C3CCF0F03377}" presName="composite" presStyleCnt="0"/>
      <dgm:spPr/>
    </dgm:pt>
    <dgm:pt modelId="{25CA5D22-AB2E-4C69-9FF8-B672F2082FC6}" type="pres">
      <dgm:prSet presAssocID="{509C6015-45CA-459C-AD08-C3CCF0F03377}" presName="parentText" presStyleLbl="alignNode1" presStyleIdx="0" presStyleCnt="1">
        <dgm:presLayoutVars>
          <dgm:chMax val="1"/>
          <dgm:bulletEnabled val="1"/>
        </dgm:presLayoutVars>
      </dgm:prSet>
      <dgm:spPr/>
    </dgm:pt>
    <dgm:pt modelId="{5482F26B-3889-4C9F-A867-BB53DE60C14F}" type="pres">
      <dgm:prSet presAssocID="{509C6015-45CA-459C-AD08-C3CCF0F03377}" presName="descendantText" presStyleLbl="alignAcc1" presStyleIdx="0" presStyleCnt="1">
        <dgm:presLayoutVars>
          <dgm:bulletEnabled val="1"/>
        </dgm:presLayoutVars>
      </dgm:prSet>
      <dgm:spPr/>
    </dgm:pt>
  </dgm:ptLst>
  <dgm:cxnLst>
    <dgm:cxn modelId="{023C3E2D-8601-4D2B-B457-56CD5134CB99}" srcId="{509C6015-45CA-459C-AD08-C3CCF0F03377}" destId="{9AD66D26-F7C4-4F60-8639-C4DE1001985E}" srcOrd="2" destOrd="0" parTransId="{EDCF40B7-9075-4B11-8B99-D1CBED709A5D}" sibTransId="{DB53AC4A-0176-4980-BC33-08292574F72B}"/>
    <dgm:cxn modelId="{9DEF7960-6708-46D9-9A55-9BEC74C7E2A5}" type="presOf" srcId="{AFE2E1D0-A54D-4DB7-9167-ECB1602074D7}" destId="{5482F26B-3889-4C9F-A867-BB53DE60C14F}" srcOrd="0" destOrd="0" presId="urn:microsoft.com/office/officeart/2005/8/layout/chevron2"/>
    <dgm:cxn modelId="{99723C4F-9DCA-4AC0-BD00-CFA6DABE2EE0}" srcId="{509C6015-45CA-459C-AD08-C3CCF0F03377}" destId="{AFE2E1D0-A54D-4DB7-9167-ECB1602074D7}" srcOrd="0" destOrd="0" parTransId="{3E26C555-75C3-4942-84CC-F7533CFFBCC3}" sibTransId="{1251607C-C8BE-461E-B8B7-34966C4EB958}"/>
    <dgm:cxn modelId="{D8C96377-DD27-41BF-BC1E-A1A4D93C0ACA}" type="presOf" srcId="{C7B37FAB-883F-4CD2-B8DF-FCD3585DF78A}" destId="{5482F26B-3889-4C9F-A867-BB53DE60C14F}" srcOrd="0" destOrd="1" presId="urn:microsoft.com/office/officeart/2005/8/layout/chevron2"/>
    <dgm:cxn modelId="{20725578-B19F-4B64-A3E0-364AC9252583}" type="presOf" srcId="{5B35A55A-CBA7-419F-B92C-111DA30AF314}" destId="{0727DDCE-DBA4-4F41-AC9A-2E129817F6B2}" srcOrd="0" destOrd="0" presId="urn:microsoft.com/office/officeart/2005/8/layout/chevron2"/>
    <dgm:cxn modelId="{2F6E6B7A-332D-48D7-9702-53F4AFCD6EE3}" type="presOf" srcId="{9AD66D26-F7C4-4F60-8639-C4DE1001985E}" destId="{5482F26B-3889-4C9F-A867-BB53DE60C14F}" srcOrd="0" destOrd="2" presId="urn:microsoft.com/office/officeart/2005/8/layout/chevron2"/>
    <dgm:cxn modelId="{6FC8EAB7-8E86-4034-A829-84AE8D0444EF}" srcId="{5B35A55A-CBA7-419F-B92C-111DA30AF314}" destId="{509C6015-45CA-459C-AD08-C3CCF0F03377}" srcOrd="0" destOrd="0" parTransId="{306EABD4-2885-44D9-8E18-BC0831EA5BF7}" sibTransId="{0D3A5060-F409-416B-9F49-2268382853C5}"/>
    <dgm:cxn modelId="{237962BD-E2F0-4C0F-AF5F-D4F04C84D004}" srcId="{509C6015-45CA-459C-AD08-C3CCF0F03377}" destId="{C7B37FAB-883F-4CD2-B8DF-FCD3585DF78A}" srcOrd="1" destOrd="0" parTransId="{56910E8F-10C4-4534-B1BB-AC7CBF56F4F7}" sibTransId="{C78C29AA-2A06-43A2-A77F-A144BAEEAC8E}"/>
    <dgm:cxn modelId="{2601ACC3-EA63-4D55-AE9B-86004E27E99B}" srcId="{509C6015-45CA-459C-AD08-C3CCF0F03377}" destId="{D72E6785-7D29-4C41-ACCA-6B7F07C57BA0}" srcOrd="3" destOrd="0" parTransId="{A6B0FBA4-BB24-499F-AE6B-080CEFFFA271}" sibTransId="{A2E5F4A5-E104-492C-AB2D-1347B574CFE2}"/>
    <dgm:cxn modelId="{08CCE7D2-FD5F-41FC-A0A7-FA60BE77BC05}" type="presOf" srcId="{509C6015-45CA-459C-AD08-C3CCF0F03377}" destId="{25CA5D22-AB2E-4C69-9FF8-B672F2082FC6}" srcOrd="0" destOrd="0" presId="urn:microsoft.com/office/officeart/2005/8/layout/chevron2"/>
    <dgm:cxn modelId="{70BBE8FA-0A66-445D-91FF-37B791656482}" type="presOf" srcId="{D72E6785-7D29-4C41-ACCA-6B7F07C57BA0}" destId="{5482F26B-3889-4C9F-A867-BB53DE60C14F}" srcOrd="0" destOrd="3" presId="urn:microsoft.com/office/officeart/2005/8/layout/chevron2"/>
    <dgm:cxn modelId="{9B9FE94C-2FA3-4FB7-A5BB-03739243B2BF}" type="presParOf" srcId="{0727DDCE-DBA4-4F41-AC9A-2E129817F6B2}" destId="{E2EF1022-9DB6-460C-8D4C-B1FF6A89CE52}" srcOrd="0" destOrd="0" presId="urn:microsoft.com/office/officeart/2005/8/layout/chevron2"/>
    <dgm:cxn modelId="{C7BD6FD2-2908-44A7-B490-802AA2EA7229}" type="presParOf" srcId="{E2EF1022-9DB6-460C-8D4C-B1FF6A89CE52}" destId="{25CA5D22-AB2E-4C69-9FF8-B672F2082FC6}" srcOrd="0" destOrd="0" presId="urn:microsoft.com/office/officeart/2005/8/layout/chevron2"/>
    <dgm:cxn modelId="{2865B759-0E0B-4A80-B6FD-35A8C51964DC}" type="presParOf" srcId="{E2EF1022-9DB6-460C-8D4C-B1FF6A89CE52}" destId="{5482F26B-3889-4C9F-A867-BB53DE60C14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0E4EBD9-ECC4-41BF-8891-C3A198E5A1CF}"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l-GR"/>
        </a:p>
      </dgm:t>
    </dgm:pt>
    <dgm:pt modelId="{0864056F-086B-43D2-AEE9-90C5439097AD}">
      <dgm:prSet/>
      <dgm:spPr/>
      <dgm:t>
        <a:bodyPr/>
        <a:lstStyle/>
        <a:p>
          <a:r>
            <a:rPr lang="en-US" dirty="0"/>
            <a:t>Fitting a gee binomial model, choosing compound symmetry correlation structure and after modeling the mean, the output can be depicted as follows:</a:t>
          </a:r>
          <a:endParaRPr lang="el-GR" dirty="0"/>
        </a:p>
      </dgm:t>
    </dgm:pt>
    <dgm:pt modelId="{1BC8FCD2-5C49-49C7-9BD9-1CA6ED48626D}" type="parTrans" cxnId="{39F1B5AC-8D55-442E-BCC2-79EFA880015A}">
      <dgm:prSet/>
      <dgm:spPr/>
      <dgm:t>
        <a:bodyPr/>
        <a:lstStyle/>
        <a:p>
          <a:endParaRPr lang="el-GR"/>
        </a:p>
      </dgm:t>
    </dgm:pt>
    <dgm:pt modelId="{A3262C32-DF56-4EF5-98E1-844EC790BFE4}" type="sibTrans" cxnId="{39F1B5AC-8D55-442E-BCC2-79EFA880015A}">
      <dgm:prSet/>
      <dgm:spPr/>
      <dgm:t>
        <a:bodyPr/>
        <a:lstStyle/>
        <a:p>
          <a:endParaRPr lang="el-GR"/>
        </a:p>
      </dgm:t>
    </dgm:pt>
    <dgm:pt modelId="{37D85186-EE4D-415D-A6AA-D11367938ADC}" type="pres">
      <dgm:prSet presAssocID="{A0E4EBD9-ECC4-41BF-8891-C3A198E5A1CF}" presName="CompostProcess" presStyleCnt="0">
        <dgm:presLayoutVars>
          <dgm:dir/>
          <dgm:resizeHandles val="exact"/>
        </dgm:presLayoutVars>
      </dgm:prSet>
      <dgm:spPr/>
    </dgm:pt>
    <dgm:pt modelId="{0869EF37-4864-41B1-9466-4D2FE2E574AF}" type="pres">
      <dgm:prSet presAssocID="{A0E4EBD9-ECC4-41BF-8891-C3A198E5A1CF}" presName="arrow" presStyleLbl="bgShp" presStyleIdx="0" presStyleCnt="1" custScaleX="112525"/>
      <dgm:spPr/>
    </dgm:pt>
    <dgm:pt modelId="{2A5E1B03-402E-41F0-89CD-B933F194011D}" type="pres">
      <dgm:prSet presAssocID="{A0E4EBD9-ECC4-41BF-8891-C3A198E5A1CF}" presName="linearProcess" presStyleCnt="0"/>
      <dgm:spPr/>
    </dgm:pt>
    <dgm:pt modelId="{9A5BA4D0-705B-454C-AA45-55480341D181}" type="pres">
      <dgm:prSet presAssocID="{0864056F-086B-43D2-AEE9-90C5439097AD}" presName="textNode" presStyleLbl="node1" presStyleIdx="0" presStyleCnt="1" custScaleX="109415">
        <dgm:presLayoutVars>
          <dgm:bulletEnabled val="1"/>
        </dgm:presLayoutVars>
      </dgm:prSet>
      <dgm:spPr/>
    </dgm:pt>
  </dgm:ptLst>
  <dgm:cxnLst>
    <dgm:cxn modelId="{39F1B5AC-8D55-442E-BCC2-79EFA880015A}" srcId="{A0E4EBD9-ECC4-41BF-8891-C3A198E5A1CF}" destId="{0864056F-086B-43D2-AEE9-90C5439097AD}" srcOrd="0" destOrd="0" parTransId="{1BC8FCD2-5C49-49C7-9BD9-1CA6ED48626D}" sibTransId="{A3262C32-DF56-4EF5-98E1-844EC790BFE4}"/>
    <dgm:cxn modelId="{7BD7FBC9-F097-4089-9585-5FBA6A5F8F71}" type="presOf" srcId="{0864056F-086B-43D2-AEE9-90C5439097AD}" destId="{9A5BA4D0-705B-454C-AA45-55480341D181}" srcOrd="0" destOrd="0" presId="urn:microsoft.com/office/officeart/2005/8/layout/hProcess9"/>
    <dgm:cxn modelId="{2A5744CF-B3D4-4DA9-A560-A1AE9C73F2AF}" type="presOf" srcId="{A0E4EBD9-ECC4-41BF-8891-C3A198E5A1CF}" destId="{37D85186-EE4D-415D-A6AA-D11367938ADC}" srcOrd="0" destOrd="0" presId="urn:microsoft.com/office/officeart/2005/8/layout/hProcess9"/>
    <dgm:cxn modelId="{FE9D2F9E-2314-4B6F-8752-C92AC34955F9}" type="presParOf" srcId="{37D85186-EE4D-415D-A6AA-D11367938ADC}" destId="{0869EF37-4864-41B1-9466-4D2FE2E574AF}" srcOrd="0" destOrd="0" presId="urn:microsoft.com/office/officeart/2005/8/layout/hProcess9"/>
    <dgm:cxn modelId="{078EB762-50F3-4117-8C86-5A6B29FC40B2}" type="presParOf" srcId="{37D85186-EE4D-415D-A6AA-D11367938ADC}" destId="{2A5E1B03-402E-41F0-89CD-B933F194011D}" srcOrd="1" destOrd="0" presId="urn:microsoft.com/office/officeart/2005/8/layout/hProcess9"/>
    <dgm:cxn modelId="{D431FD16-B367-4F64-9144-3794634D53C9}" type="presParOf" srcId="{2A5E1B03-402E-41F0-89CD-B933F194011D}" destId="{9A5BA4D0-705B-454C-AA45-55480341D181}" srcOrd="0"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0443691-A5DA-4563-8873-4193F5A54317}" type="doc">
      <dgm:prSet loTypeId="urn:microsoft.com/office/officeart/2005/8/layout/hProcess9" loCatId="process" qsTypeId="urn:microsoft.com/office/officeart/2005/8/quickstyle/simple1" qsCatId="simple" csTypeId="urn:microsoft.com/office/officeart/2005/8/colors/accent0_3" csCatId="mainScheme" phldr="1"/>
      <dgm:spPr/>
      <dgm:t>
        <a:bodyPr/>
        <a:lstStyle/>
        <a:p>
          <a:endParaRPr lang="el-GR"/>
        </a:p>
      </dgm:t>
    </dgm:pt>
    <dgm:pt modelId="{B7944101-8610-40C9-905C-AAB41490C93F}">
      <dgm:prSet/>
      <dgm:spPr/>
      <dgm:t>
        <a:bodyPr/>
        <a:lstStyle/>
        <a:p>
          <a:r>
            <a:rPr lang="en-US" dirty="0"/>
            <a:t>The interpretation of the gee binomial model (after fitting the model with the treatment only) can be done by exponentiating the model’s coefficients. The results can be illustrated as follows:</a:t>
          </a:r>
          <a:endParaRPr lang="el-GR" dirty="0"/>
        </a:p>
      </dgm:t>
    </dgm:pt>
    <dgm:pt modelId="{7BF5AC49-38C3-4A6F-B88D-79536AD5F62E}" type="parTrans" cxnId="{794123CE-2BE5-499F-9FC4-C4F7F873820B}">
      <dgm:prSet/>
      <dgm:spPr/>
      <dgm:t>
        <a:bodyPr/>
        <a:lstStyle/>
        <a:p>
          <a:endParaRPr lang="el-GR"/>
        </a:p>
      </dgm:t>
    </dgm:pt>
    <dgm:pt modelId="{77BA39C5-B30A-433A-BE3F-9CCE54529E1D}" type="sibTrans" cxnId="{794123CE-2BE5-499F-9FC4-C4F7F873820B}">
      <dgm:prSet/>
      <dgm:spPr/>
      <dgm:t>
        <a:bodyPr/>
        <a:lstStyle/>
        <a:p>
          <a:endParaRPr lang="el-GR"/>
        </a:p>
      </dgm:t>
    </dgm:pt>
    <dgm:pt modelId="{8633A81F-58DC-43D5-B8F5-AE796B38E9F9}" type="pres">
      <dgm:prSet presAssocID="{F0443691-A5DA-4563-8873-4193F5A54317}" presName="CompostProcess" presStyleCnt="0">
        <dgm:presLayoutVars>
          <dgm:dir/>
          <dgm:resizeHandles val="exact"/>
        </dgm:presLayoutVars>
      </dgm:prSet>
      <dgm:spPr/>
    </dgm:pt>
    <dgm:pt modelId="{7F50C6C7-CF78-4D09-B20E-4F613848D021}" type="pres">
      <dgm:prSet presAssocID="{F0443691-A5DA-4563-8873-4193F5A54317}" presName="arrow" presStyleLbl="bgShp" presStyleIdx="0" presStyleCnt="1" custScaleX="117647"/>
      <dgm:spPr/>
    </dgm:pt>
    <dgm:pt modelId="{01A16930-0ADB-41BA-B37F-017DABBA9C8A}" type="pres">
      <dgm:prSet presAssocID="{F0443691-A5DA-4563-8873-4193F5A54317}" presName="linearProcess" presStyleCnt="0"/>
      <dgm:spPr/>
    </dgm:pt>
    <dgm:pt modelId="{DD23E918-AD15-4849-BA4E-C63077EAFCAF}" type="pres">
      <dgm:prSet presAssocID="{B7944101-8610-40C9-905C-AAB41490C93F}" presName="textNode" presStyleLbl="node1" presStyleIdx="0" presStyleCnt="1">
        <dgm:presLayoutVars>
          <dgm:bulletEnabled val="1"/>
        </dgm:presLayoutVars>
      </dgm:prSet>
      <dgm:spPr/>
    </dgm:pt>
  </dgm:ptLst>
  <dgm:cxnLst>
    <dgm:cxn modelId="{86653054-CFCC-4140-9407-8C54668F6DD9}" type="presOf" srcId="{F0443691-A5DA-4563-8873-4193F5A54317}" destId="{8633A81F-58DC-43D5-B8F5-AE796B38E9F9}" srcOrd="0" destOrd="0" presId="urn:microsoft.com/office/officeart/2005/8/layout/hProcess9"/>
    <dgm:cxn modelId="{794123CE-2BE5-499F-9FC4-C4F7F873820B}" srcId="{F0443691-A5DA-4563-8873-4193F5A54317}" destId="{B7944101-8610-40C9-905C-AAB41490C93F}" srcOrd="0" destOrd="0" parTransId="{7BF5AC49-38C3-4A6F-B88D-79536AD5F62E}" sibTransId="{77BA39C5-B30A-433A-BE3F-9CCE54529E1D}"/>
    <dgm:cxn modelId="{AE91F6EB-857C-43EF-B2D0-6431436912B5}" type="presOf" srcId="{B7944101-8610-40C9-905C-AAB41490C93F}" destId="{DD23E918-AD15-4849-BA4E-C63077EAFCAF}" srcOrd="0" destOrd="0" presId="urn:microsoft.com/office/officeart/2005/8/layout/hProcess9"/>
    <dgm:cxn modelId="{225E634F-FEFF-42EE-95CF-3BFF3B61BE95}" type="presParOf" srcId="{8633A81F-58DC-43D5-B8F5-AE796B38E9F9}" destId="{7F50C6C7-CF78-4D09-B20E-4F613848D021}" srcOrd="0" destOrd="0" presId="urn:microsoft.com/office/officeart/2005/8/layout/hProcess9"/>
    <dgm:cxn modelId="{EC3DDF72-C792-4CC5-BD2D-F375ECB3284E}" type="presParOf" srcId="{8633A81F-58DC-43D5-B8F5-AE796B38E9F9}" destId="{01A16930-0ADB-41BA-B37F-017DABBA9C8A}" srcOrd="1" destOrd="0" presId="urn:microsoft.com/office/officeart/2005/8/layout/hProcess9"/>
    <dgm:cxn modelId="{0548C99B-99AC-4D1C-810D-5AA232273C3C}" type="presParOf" srcId="{01A16930-0ADB-41BA-B37F-017DABBA9C8A}" destId="{DD23E918-AD15-4849-BA4E-C63077EAFCAF}" srcOrd="0"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08102-ACDA-4850-86CC-857DC620BA7B}">
      <dsp:nvSpPr>
        <dsp:cNvPr id="0" name=""/>
        <dsp:cNvSpPr/>
      </dsp:nvSpPr>
      <dsp:spPr>
        <a:xfrm>
          <a:off x="0" y="267401"/>
          <a:ext cx="10515600" cy="129285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Objective:</a:t>
          </a:r>
          <a:r>
            <a:rPr lang="en-US" sz="1800" kern="1200" dirty="0"/>
            <a:t> The client wants to include a PRO label claim in their European Medicine Agency submission and asked to perform the analyses on the PRO-related endpoints.</a:t>
          </a:r>
          <a:endParaRPr lang="el-GR" sz="1800" kern="1200" dirty="0"/>
        </a:p>
      </dsp:txBody>
      <dsp:txXfrm>
        <a:off x="63112" y="330513"/>
        <a:ext cx="10389376" cy="1166626"/>
      </dsp:txXfrm>
    </dsp:sp>
    <dsp:sp modelId="{D224C1A1-1B12-42B4-909D-0A046F5B0F2D}">
      <dsp:nvSpPr>
        <dsp:cNvPr id="0" name=""/>
        <dsp:cNvSpPr/>
      </dsp:nvSpPr>
      <dsp:spPr>
        <a:xfrm>
          <a:off x="0" y="1747451"/>
          <a:ext cx="10515600" cy="129285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Purpose: </a:t>
          </a:r>
          <a:r>
            <a:rPr lang="en-US" sz="1800" kern="1200" dirty="0"/>
            <a:t>Our primary goal is to examine if there’s a difference between the 2 proposed treatments in each of the time points provided. </a:t>
          </a:r>
          <a:endParaRPr lang="el-GR" sz="1800" kern="1200" dirty="0"/>
        </a:p>
      </dsp:txBody>
      <dsp:txXfrm>
        <a:off x="63112" y="1810563"/>
        <a:ext cx="10389376" cy="1166626"/>
      </dsp:txXfrm>
    </dsp:sp>
    <dsp:sp modelId="{B1AE5E32-2F8A-49A6-B307-01B5378AA9EA}">
      <dsp:nvSpPr>
        <dsp:cNvPr id="0" name=""/>
        <dsp:cNvSpPr/>
      </dsp:nvSpPr>
      <dsp:spPr>
        <a:xfrm>
          <a:off x="0" y="3227501"/>
          <a:ext cx="10515600" cy="129285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Endpoints: </a:t>
          </a:r>
          <a:r>
            <a:rPr lang="en-US" sz="1800" kern="1200" dirty="0"/>
            <a:t>Primary endpoint is metastatic free survival. Among the secondary endpoints, patient reported outcomes (PRO) were included. For the current task, it will be assumed that the client is only interested in the global health status (GHS)/quality of life (QoL). The outcome variable reflecting GHS/QoL takes values from 0-100; higher score indicates better quality of life.</a:t>
          </a:r>
          <a:endParaRPr lang="el-GR" sz="1800" kern="1200" dirty="0"/>
        </a:p>
      </dsp:txBody>
      <dsp:txXfrm>
        <a:off x="63112" y="3290613"/>
        <a:ext cx="10389376" cy="116662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D1667-7B4A-4361-B170-DE948DA5684B}">
      <dsp:nvSpPr>
        <dsp:cNvPr id="0" name=""/>
        <dsp:cNvSpPr/>
      </dsp:nvSpPr>
      <dsp:spPr>
        <a:xfrm>
          <a:off x="0" y="18921"/>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Taking into account correlations of the repeated measurements leads to fitting a better model.</a:t>
          </a:r>
          <a:endParaRPr lang="el-GR" sz="1900" kern="1200" dirty="0"/>
        </a:p>
      </dsp:txBody>
      <dsp:txXfrm>
        <a:off x="36845" y="55766"/>
        <a:ext cx="10441910" cy="681087"/>
      </dsp:txXfrm>
    </dsp:sp>
    <dsp:sp modelId="{2E8DA2C5-C2E8-47BC-8C40-0A9A7CB40846}">
      <dsp:nvSpPr>
        <dsp:cNvPr id="0" name=""/>
        <dsp:cNvSpPr/>
      </dsp:nvSpPr>
      <dsp:spPr>
        <a:xfrm>
          <a:off x="0" y="828419"/>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Marginal models fit better our data than random effects (subject specific) models.</a:t>
          </a:r>
          <a:endParaRPr lang="el-GR" sz="1900" kern="1200"/>
        </a:p>
      </dsp:txBody>
      <dsp:txXfrm>
        <a:off x="36845" y="865264"/>
        <a:ext cx="10441910" cy="681087"/>
      </dsp:txXfrm>
    </dsp:sp>
    <dsp:sp modelId="{EFD86967-6228-4CDC-9FEB-58EBD0B76D84}">
      <dsp:nvSpPr>
        <dsp:cNvPr id="0" name=""/>
        <dsp:cNvSpPr/>
      </dsp:nvSpPr>
      <dsp:spPr>
        <a:xfrm>
          <a:off x="0" y="1637917"/>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There’s a significant impact of different time points on change variable for patients receiving treatment Drug X, while the same does not apply for treatment </a:t>
          </a:r>
          <a:r>
            <a:rPr lang="en-US" sz="1900" kern="1200" dirty="0" err="1"/>
            <a:t>SoC.</a:t>
          </a:r>
          <a:endParaRPr lang="el-GR" sz="1900" kern="1200" dirty="0"/>
        </a:p>
      </dsp:txBody>
      <dsp:txXfrm>
        <a:off x="36845" y="1674762"/>
        <a:ext cx="10441910" cy="681087"/>
      </dsp:txXfrm>
    </dsp:sp>
    <dsp:sp modelId="{B02BE1B7-3A15-4980-9323-3E870E3E762F}">
      <dsp:nvSpPr>
        <dsp:cNvPr id="0" name=""/>
        <dsp:cNvSpPr/>
      </dsp:nvSpPr>
      <dsp:spPr>
        <a:xfrm>
          <a:off x="0" y="2447415"/>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At Week 4 the progress made by both treatment groups is not great.</a:t>
          </a:r>
          <a:endParaRPr lang="el-GR" sz="1900" kern="1200"/>
        </a:p>
      </dsp:txBody>
      <dsp:txXfrm>
        <a:off x="36845" y="2484260"/>
        <a:ext cx="10441910" cy="681087"/>
      </dsp:txXfrm>
    </dsp:sp>
    <dsp:sp modelId="{DE574055-2874-4BC7-B562-22D540050C0B}">
      <dsp:nvSpPr>
        <dsp:cNvPr id="0" name=""/>
        <dsp:cNvSpPr/>
      </dsp:nvSpPr>
      <dsp:spPr>
        <a:xfrm>
          <a:off x="0" y="3256913"/>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At Week 8 it’s obvious that patients receiving Drug X lead a better quality of life, in contrast with patients receiving Soc.</a:t>
          </a:r>
          <a:endParaRPr lang="el-GR" sz="1900" kern="1200"/>
        </a:p>
      </dsp:txBody>
      <dsp:txXfrm>
        <a:off x="36845" y="3293758"/>
        <a:ext cx="10441910" cy="681087"/>
      </dsp:txXfrm>
    </dsp:sp>
    <dsp:sp modelId="{682B7364-FE26-4960-ADBE-06ABB543C3FD}">
      <dsp:nvSpPr>
        <dsp:cNvPr id="0" name=""/>
        <dsp:cNvSpPr/>
      </dsp:nvSpPr>
      <dsp:spPr>
        <a:xfrm>
          <a:off x="0" y="4066411"/>
          <a:ext cx="10515600" cy="754777"/>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At Week 12 the results are overwhelming. The vast majority of patients receiving Drug X make progress, once again in contrast with patients receiving Soc.</a:t>
          </a:r>
          <a:endParaRPr lang="el-GR" sz="1900" kern="1200"/>
        </a:p>
      </dsp:txBody>
      <dsp:txXfrm>
        <a:off x="36845" y="4103256"/>
        <a:ext cx="10441910" cy="681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887713-047E-4A85-BCC5-71B63893C8ED}">
      <dsp:nvSpPr>
        <dsp:cNvPr id="0" name=""/>
        <dsp:cNvSpPr/>
      </dsp:nvSpPr>
      <dsp:spPr>
        <a:xfrm>
          <a:off x="0" y="0"/>
          <a:ext cx="3286125" cy="4351338"/>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44550">
            <a:lnSpc>
              <a:spcPct val="90000"/>
            </a:lnSpc>
            <a:spcBef>
              <a:spcPct val="0"/>
            </a:spcBef>
            <a:spcAft>
              <a:spcPct val="35000"/>
            </a:spcAft>
            <a:buNone/>
          </a:pPr>
          <a:r>
            <a:rPr lang="en-US" sz="1900" kern="1200"/>
            <a:t>Ancova analysis: Indicates that there’s a difference between the 2 treatments (statistically significant term the treatment!). Note it’s the same as implementing a glm gaussian model!</a:t>
          </a:r>
        </a:p>
      </dsp:txBody>
      <dsp:txXfrm>
        <a:off x="0" y="1653508"/>
        <a:ext cx="3286125" cy="2610802"/>
      </dsp:txXfrm>
    </dsp:sp>
    <dsp:sp modelId="{ABCB7302-4640-4CA2-87CA-0F7CCD120543}">
      <dsp:nvSpPr>
        <dsp:cNvPr id="0" name=""/>
        <dsp:cNvSpPr/>
      </dsp:nvSpPr>
      <dsp:spPr>
        <a:xfrm>
          <a:off x="990361" y="435133"/>
          <a:ext cx="1305401" cy="1305401"/>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81533" y="626305"/>
        <a:ext cx="923057" cy="923057"/>
      </dsp:txXfrm>
    </dsp:sp>
    <dsp:sp modelId="{4C8370C5-D330-48A7-AA3D-04BC90E740A7}">
      <dsp:nvSpPr>
        <dsp:cNvPr id="0" name=""/>
        <dsp:cNvSpPr/>
      </dsp:nvSpPr>
      <dsp:spPr>
        <a:xfrm>
          <a:off x="0" y="4351266"/>
          <a:ext cx="3286125" cy="72"/>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A3951FD-C156-407F-A818-D0D16EA7FF32}">
      <dsp:nvSpPr>
        <dsp:cNvPr id="0" name=""/>
        <dsp:cNvSpPr/>
      </dsp:nvSpPr>
      <dsp:spPr>
        <a:xfrm>
          <a:off x="3614737" y="0"/>
          <a:ext cx="3286125" cy="4351338"/>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44550">
            <a:lnSpc>
              <a:spcPct val="90000"/>
            </a:lnSpc>
            <a:spcBef>
              <a:spcPct val="0"/>
            </a:spcBef>
            <a:spcAft>
              <a:spcPct val="35000"/>
            </a:spcAft>
            <a:buNone/>
          </a:pPr>
          <a:r>
            <a:rPr lang="en-US" sz="1900" kern="1200"/>
            <a:t>Change analysis: Once again the treatment is statistically significant.</a:t>
          </a:r>
        </a:p>
      </dsp:txBody>
      <dsp:txXfrm>
        <a:off x="3614737" y="1653508"/>
        <a:ext cx="3286125" cy="2610802"/>
      </dsp:txXfrm>
    </dsp:sp>
    <dsp:sp modelId="{50B8DBB1-1B8A-4D44-8CE8-F395BAB19C46}">
      <dsp:nvSpPr>
        <dsp:cNvPr id="0" name=""/>
        <dsp:cNvSpPr/>
      </dsp:nvSpPr>
      <dsp:spPr>
        <a:xfrm>
          <a:off x="4605099" y="435133"/>
          <a:ext cx="1305401" cy="1305401"/>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796271" y="626305"/>
        <a:ext cx="923057" cy="923057"/>
      </dsp:txXfrm>
    </dsp:sp>
    <dsp:sp modelId="{0A2D3E21-FE12-4710-9E0A-B4A0AD29BA00}">
      <dsp:nvSpPr>
        <dsp:cNvPr id="0" name=""/>
        <dsp:cNvSpPr/>
      </dsp:nvSpPr>
      <dsp:spPr>
        <a:xfrm>
          <a:off x="3614737" y="4351266"/>
          <a:ext cx="3286125" cy="72"/>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50A62D-11AE-4F0E-9944-9B7AC40AB496}">
      <dsp:nvSpPr>
        <dsp:cNvPr id="0" name=""/>
        <dsp:cNvSpPr/>
      </dsp:nvSpPr>
      <dsp:spPr>
        <a:xfrm>
          <a:off x="7229475" y="0"/>
          <a:ext cx="3286125" cy="4351338"/>
        </a:xfrm>
        <a:prstGeom prst="rect">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6199" tIns="330200" rIns="256199" bIns="330200" numCol="1" spcCol="1270" anchor="t" anchorCtr="0">
          <a:noAutofit/>
        </a:bodyPr>
        <a:lstStyle/>
        <a:p>
          <a:pPr marL="0" lvl="0" indent="0" algn="l" defTabSz="844550">
            <a:lnSpc>
              <a:spcPct val="90000"/>
            </a:lnSpc>
            <a:spcBef>
              <a:spcPct val="0"/>
            </a:spcBef>
            <a:spcAft>
              <a:spcPct val="35000"/>
            </a:spcAft>
            <a:buNone/>
          </a:pPr>
          <a:r>
            <a:rPr lang="en-US" sz="1900" kern="1200"/>
            <a:t>Post analysis: Indicates that the effect of the factor treatment is statistically significant.</a:t>
          </a:r>
        </a:p>
      </dsp:txBody>
      <dsp:txXfrm>
        <a:off x="7229475" y="1653508"/>
        <a:ext cx="3286125" cy="2610802"/>
      </dsp:txXfrm>
    </dsp:sp>
    <dsp:sp modelId="{A1283FA5-66FA-4F9B-B500-5E88938D0133}">
      <dsp:nvSpPr>
        <dsp:cNvPr id="0" name=""/>
        <dsp:cNvSpPr/>
      </dsp:nvSpPr>
      <dsp:spPr>
        <a:xfrm>
          <a:off x="8219836" y="435133"/>
          <a:ext cx="1305401" cy="1305401"/>
        </a:xfrm>
        <a:prstGeom prst="ellips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411008" y="626305"/>
        <a:ext cx="923057" cy="923057"/>
      </dsp:txXfrm>
    </dsp:sp>
    <dsp:sp modelId="{7A0BB252-ABED-4E04-8FEC-34954C58DFDA}">
      <dsp:nvSpPr>
        <dsp:cNvPr id="0" name=""/>
        <dsp:cNvSpPr/>
      </dsp:nvSpPr>
      <dsp:spPr>
        <a:xfrm>
          <a:off x="7229475" y="4351266"/>
          <a:ext cx="3286125" cy="7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B36E-A99B-4348-B6FB-C8CC403C23D3}">
      <dsp:nvSpPr>
        <dsp:cNvPr id="0" name=""/>
        <dsp:cNvSpPr/>
      </dsp:nvSpPr>
      <dsp:spPr>
        <a:xfrm>
          <a:off x="1836851" y="0"/>
          <a:ext cx="2755276" cy="2536168"/>
        </a:xfrm>
        <a:prstGeom prst="rightArrow">
          <a:avLst>
            <a:gd name="adj1" fmla="val 75000"/>
            <a:gd name="adj2" fmla="val 50000"/>
          </a:avLst>
        </a:prstGeom>
        <a:solidFill>
          <a:schemeClr val="accent3">
            <a:alpha val="90000"/>
            <a:tint val="55000"/>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41E6792-E222-4625-AC0B-B2465BBE5D0D}">
      <dsp:nvSpPr>
        <dsp:cNvPr id="0" name=""/>
        <dsp:cNvSpPr/>
      </dsp:nvSpPr>
      <dsp:spPr>
        <a:xfrm>
          <a:off x="0" y="0"/>
          <a:ext cx="1836851" cy="2536168"/>
        </a:xfrm>
        <a:prstGeom prst="roundRect">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As regards the marginal models fitted, based on AIC, the best one is the model with the Unstructured Covariance matrix with heteroscedastic errors.</a:t>
          </a:r>
          <a:endParaRPr lang="el-GR" sz="1600" kern="1200" dirty="0"/>
        </a:p>
      </dsp:txBody>
      <dsp:txXfrm>
        <a:off x="89668" y="89668"/>
        <a:ext cx="1657515" cy="2356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1DBEF3-464F-4062-BA5B-557AE90B5961}">
      <dsp:nvSpPr>
        <dsp:cNvPr id="0" name=""/>
        <dsp:cNvSpPr/>
      </dsp:nvSpPr>
      <dsp:spPr>
        <a:xfrm rot="16200000">
          <a:off x="1270655" y="-1270655"/>
          <a:ext cx="1665239" cy="4206549"/>
        </a:xfrm>
        <a:prstGeom prst="flowChartManualOperation">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8900" tIns="0" rIns="91281" bIns="0" numCol="1" spcCol="1270" anchor="ctr" anchorCtr="0">
          <a:noAutofit/>
        </a:bodyPr>
        <a:lstStyle/>
        <a:p>
          <a:pPr marL="0" lvl="0" indent="0" algn="ctr" defTabSz="622300">
            <a:lnSpc>
              <a:spcPct val="90000"/>
            </a:lnSpc>
            <a:spcBef>
              <a:spcPct val="0"/>
            </a:spcBef>
            <a:spcAft>
              <a:spcPct val="35000"/>
            </a:spcAft>
            <a:buNone/>
          </a:pPr>
          <a:r>
            <a:rPr lang="en-US" sz="1400" kern="1200" dirty="0"/>
            <a:t>As regards the random effects models fitted, based on AIC, the best one is the model with the Unstructured Covariance matrix with a random intercept for each subject and two residual error variances (one for each treatment group).</a:t>
          </a:r>
          <a:endParaRPr lang="el-GR" sz="1400" kern="1200" dirty="0"/>
        </a:p>
      </dsp:txBody>
      <dsp:txXfrm rot="5400000">
        <a:off x="0" y="333048"/>
        <a:ext cx="4206549" cy="9991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E9993-96CC-4002-B077-BEA9EE878244}">
      <dsp:nvSpPr>
        <dsp:cNvPr id="0" name=""/>
        <dsp:cNvSpPr/>
      </dsp:nvSpPr>
      <dsp:spPr>
        <a:xfrm>
          <a:off x="0" y="134556"/>
          <a:ext cx="5954527" cy="112729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l-GR" sz="1600" kern="1200" dirty="0" err="1"/>
            <a:t>trt</a:t>
          </a:r>
          <a:r>
            <a:rPr lang="el-GR" sz="1600" kern="1200" dirty="0"/>
            <a:t> = 0.94 : Η μέση διαφορά του </a:t>
          </a:r>
          <a:r>
            <a:rPr lang="el-GR" sz="1600" kern="1200" dirty="0" err="1"/>
            <a:t>change</a:t>
          </a:r>
          <a:r>
            <a:rPr lang="el-GR" sz="1600" kern="1200" dirty="0"/>
            <a:t> μεταξύ ασθενών που λαμβάνουν </a:t>
          </a:r>
          <a:r>
            <a:rPr lang="el-GR" sz="1600" kern="1200" dirty="0" err="1"/>
            <a:t>Drug</a:t>
          </a:r>
          <a:r>
            <a:rPr lang="el-GR" sz="1600" kern="1200" dirty="0"/>
            <a:t> X και </a:t>
          </a:r>
          <a:r>
            <a:rPr lang="el-GR" sz="1600" kern="1200" dirty="0" err="1"/>
            <a:t>SoC</a:t>
          </a:r>
          <a:r>
            <a:rPr lang="el-GR" sz="1600" kern="1200" dirty="0"/>
            <a:t> στην 1η χρονική στιγμή (και είναι στατιστικά σημαντική)</a:t>
          </a:r>
          <a:r>
            <a:rPr lang="en-US" sz="1600" kern="1200" dirty="0"/>
            <a:t>.</a:t>
          </a:r>
        </a:p>
      </dsp:txBody>
      <dsp:txXfrm>
        <a:off x="55030" y="189586"/>
        <a:ext cx="5844467" cy="1017235"/>
      </dsp:txXfrm>
    </dsp:sp>
    <dsp:sp modelId="{398D08AF-4A3E-477A-8245-5EF502424A29}">
      <dsp:nvSpPr>
        <dsp:cNvPr id="0" name=""/>
        <dsp:cNvSpPr/>
      </dsp:nvSpPr>
      <dsp:spPr>
        <a:xfrm>
          <a:off x="0" y="1307931"/>
          <a:ext cx="5954527" cy="112729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l-GR" sz="1600" kern="1200" dirty="0"/>
            <a:t>trt:ftime2 = 2.99 : Η διαφορά των ρυθμών αλλαγής των ασθενών που λαμβάνουν </a:t>
          </a:r>
          <a:r>
            <a:rPr lang="el-GR" sz="1600" kern="1200" dirty="0" err="1"/>
            <a:t>Drug</a:t>
          </a:r>
          <a:r>
            <a:rPr lang="el-GR" sz="1600" kern="1200" dirty="0"/>
            <a:t> X-</a:t>
          </a:r>
          <a:r>
            <a:rPr lang="el-GR" sz="1600" kern="1200" dirty="0" err="1"/>
            <a:t>SoC</a:t>
          </a:r>
          <a:r>
            <a:rPr lang="el-GR" sz="1600" kern="1200" dirty="0"/>
            <a:t>, δηλαδή οι ασθενείς που λαμβάνουν </a:t>
          </a:r>
          <a:r>
            <a:rPr lang="el-GR" sz="1600" kern="1200" dirty="0" err="1"/>
            <a:t>Drug</a:t>
          </a:r>
          <a:r>
            <a:rPr lang="el-GR" sz="1600" kern="1200" dirty="0"/>
            <a:t> X έχουν μεγαλύτερη διαφορά μεταξύ των χρονικών στιγμών 1 και 2 (και είναι στατιστικά σημαντικός όρος)</a:t>
          </a:r>
          <a:r>
            <a:rPr lang="en-US" sz="1600" kern="1200" dirty="0"/>
            <a:t>.</a:t>
          </a:r>
        </a:p>
      </dsp:txBody>
      <dsp:txXfrm>
        <a:off x="55030" y="1362961"/>
        <a:ext cx="5844467" cy="1017235"/>
      </dsp:txXfrm>
    </dsp:sp>
    <dsp:sp modelId="{EFB27844-29AF-436D-898A-9994DB609056}">
      <dsp:nvSpPr>
        <dsp:cNvPr id="0" name=""/>
        <dsp:cNvSpPr/>
      </dsp:nvSpPr>
      <dsp:spPr>
        <a:xfrm>
          <a:off x="0" y="2481306"/>
          <a:ext cx="5954527" cy="112729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l-GR" sz="1600" kern="1200" dirty="0"/>
            <a:t>trt:ftime3 = 6.85 : Η διαφορά των ρυθμών αλλαγής των ασθενών που λαμβάνουν </a:t>
          </a:r>
          <a:r>
            <a:rPr lang="el-GR" sz="1600" kern="1200" dirty="0" err="1"/>
            <a:t>Drug</a:t>
          </a:r>
          <a:r>
            <a:rPr lang="el-GR" sz="1600" kern="1200" dirty="0"/>
            <a:t> X-</a:t>
          </a:r>
          <a:r>
            <a:rPr lang="el-GR" sz="1600" kern="1200" dirty="0" err="1"/>
            <a:t>SoC</a:t>
          </a:r>
          <a:r>
            <a:rPr lang="el-GR" sz="1600" kern="1200" dirty="0"/>
            <a:t>, δηλαδή οι ασθενείς που λαμβάνουν </a:t>
          </a:r>
          <a:r>
            <a:rPr lang="el-GR" sz="1600" kern="1200" dirty="0" err="1"/>
            <a:t>Drug</a:t>
          </a:r>
          <a:r>
            <a:rPr lang="el-GR" sz="1600" kern="1200" dirty="0"/>
            <a:t> X έχουν μεγαλύτερη διαφορά μεταξύ των χρονικών στιγμών 1 και 3 (και είναι στατιστικά σημαντικός όρος)</a:t>
          </a:r>
          <a:r>
            <a:rPr lang="en-US" sz="1600" kern="1200" dirty="0"/>
            <a:t>.</a:t>
          </a:r>
        </a:p>
      </dsp:txBody>
      <dsp:txXfrm>
        <a:off x="55030" y="2536336"/>
        <a:ext cx="5844467" cy="101723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B9204-5197-4BC5-8420-3162329820BF}">
      <dsp:nvSpPr>
        <dsp:cNvPr id="0" name=""/>
        <dsp:cNvSpPr/>
      </dsp:nvSpPr>
      <dsp:spPr>
        <a:xfrm rot="5400000">
          <a:off x="2336343" y="311897"/>
          <a:ext cx="3615917" cy="3900519"/>
        </a:xfrm>
        <a:prstGeom prst="round2SameRect">
          <a:avLst/>
        </a:prstGeom>
        <a:solidFill>
          <a:schemeClr val="dk2">
            <a:alpha val="90000"/>
            <a:tint val="40000"/>
            <a:hueOff val="0"/>
            <a:satOff val="0"/>
            <a:lumOff val="0"/>
            <a:alphaOff val="0"/>
          </a:schemeClr>
        </a:solidFill>
        <a:ln w="6350" cap="flat" cmpd="sng" algn="ctr">
          <a:solidFill>
            <a:schemeClr val="dk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We observe that mean change for patients receiving SoC treatment is 2.1 at the first time point (which refers to Week 4), while mean change for patients receiving Drug X is 3.04.</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We observe that mean change for patients receiving SoC treatment is 2.19 at the second time point (which refers to Week 8), while mean change for patients receiving Drug X is 6.12.</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We observe that mean change for patients receiving SoC treatment is 2.23 at the third time point (which refers to Week 12), while mean change for patients receiving Drug X is 10.02.</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Note that we do trust the point estimates and the standard errors but not the </a:t>
          </a:r>
          <a:r>
            <a:rPr lang="en-US" sz="1400" kern="1200" dirty="0" err="1">
              <a:latin typeface="Times New Roman" panose="02020603050405020304" pitchFamily="18" charset="0"/>
              <a:cs typeface="Times New Roman" panose="02020603050405020304" pitchFamily="18" charset="0"/>
            </a:rPr>
            <a:t>p_values</a:t>
          </a:r>
          <a:r>
            <a:rPr lang="en-US" sz="1400" kern="1200" dirty="0">
              <a:latin typeface="Times New Roman" panose="02020603050405020304" pitchFamily="18" charset="0"/>
              <a:cs typeface="Times New Roman" panose="02020603050405020304" pitchFamily="18" charset="0"/>
            </a:rPr>
            <a:t> when using </a:t>
          </a:r>
          <a:r>
            <a:rPr lang="en-US" sz="1400" kern="1200" dirty="0" err="1">
              <a:latin typeface="Times New Roman" panose="02020603050405020304" pitchFamily="18" charset="0"/>
              <a:cs typeface="Times New Roman" panose="02020603050405020304" pitchFamily="18" charset="0"/>
            </a:rPr>
            <a:t>emmeans</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p_values</a:t>
          </a:r>
          <a:r>
            <a:rPr lang="en-US" sz="1400" kern="1200" dirty="0">
              <a:latin typeface="Times New Roman" panose="02020603050405020304" pitchFamily="18" charset="0"/>
              <a:cs typeface="Times New Roman" panose="02020603050405020304" pitchFamily="18" charset="0"/>
            </a:rPr>
            <a:t> can get quite conservative!).</a:t>
          </a:r>
          <a:endParaRPr lang="el-GR" sz="1400" kern="1200" dirty="0">
            <a:latin typeface="Times New Roman" panose="02020603050405020304" pitchFamily="18" charset="0"/>
            <a:cs typeface="Times New Roman" panose="02020603050405020304" pitchFamily="18" charset="0"/>
          </a:endParaRPr>
        </a:p>
      </dsp:txBody>
      <dsp:txXfrm rot="-5400000">
        <a:off x="2194043" y="630713"/>
        <a:ext cx="3724004" cy="3262887"/>
      </dsp:txXfrm>
    </dsp:sp>
    <dsp:sp modelId="{40CB03B1-6FF1-461F-B82D-22661CFDFEDF}">
      <dsp:nvSpPr>
        <dsp:cNvPr id="0" name=""/>
        <dsp:cNvSpPr/>
      </dsp:nvSpPr>
      <dsp:spPr>
        <a:xfrm>
          <a:off x="0" y="2209"/>
          <a:ext cx="2194042" cy="4519896"/>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Times New Roman" panose="02020603050405020304" pitchFamily="18" charset="0"/>
              <a:cs typeface="Times New Roman" panose="02020603050405020304" pitchFamily="18" charset="0"/>
            </a:rPr>
            <a:t>Multiple comparisons at different time points for each treatment</a:t>
          </a:r>
          <a:endParaRPr lang="el-GR" sz="2400" kern="1200" dirty="0">
            <a:latin typeface="Times New Roman" panose="02020603050405020304" pitchFamily="18" charset="0"/>
            <a:cs typeface="Times New Roman" panose="02020603050405020304" pitchFamily="18" charset="0"/>
          </a:endParaRPr>
        </a:p>
      </dsp:txBody>
      <dsp:txXfrm>
        <a:off x="107104" y="109313"/>
        <a:ext cx="1979834" cy="430568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CA5D22-AB2E-4C69-9FF8-B672F2082FC6}">
      <dsp:nvSpPr>
        <dsp:cNvPr id="0" name=""/>
        <dsp:cNvSpPr/>
      </dsp:nvSpPr>
      <dsp:spPr>
        <a:xfrm rot="5400000">
          <a:off x="-817791" y="817791"/>
          <a:ext cx="4588405" cy="2952822"/>
        </a:xfrm>
        <a:prstGeom prst="chevron">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l-GR" sz="2000" kern="1200" dirty="0">
              <a:latin typeface="Times New Roman" panose="02020603050405020304" pitchFamily="18" charset="0"/>
              <a:cs typeface="Times New Roman" panose="02020603050405020304" pitchFamily="18" charset="0"/>
            </a:rPr>
            <a:t>Για τον αδόμητο πίνακα διακύμανσης-</a:t>
          </a:r>
          <a:r>
            <a:rPr lang="el-GR" sz="2000" kern="1200" dirty="0" err="1">
              <a:latin typeface="Times New Roman" panose="02020603050405020304" pitchFamily="18" charset="0"/>
              <a:cs typeface="Times New Roman" panose="02020603050405020304" pitchFamily="18" charset="0"/>
            </a:rPr>
            <a:t>συνδιακύμανσης</a:t>
          </a:r>
          <a:r>
            <a:rPr lang="el-GR" sz="2000" kern="1200" dirty="0">
              <a:latin typeface="Times New Roman" panose="02020603050405020304" pitchFamily="18" charset="0"/>
              <a:cs typeface="Times New Roman" panose="02020603050405020304" pitchFamily="18" charset="0"/>
            </a:rPr>
            <a:t> του μοντέλου</a:t>
          </a:r>
          <a:r>
            <a:rPr lang="en-US" sz="2000" kern="1200" dirty="0">
              <a:latin typeface="Times New Roman" panose="02020603050405020304" pitchFamily="18" charset="0"/>
              <a:cs typeface="Times New Roman" panose="02020603050405020304" pitchFamily="18" charset="0"/>
            </a:rPr>
            <a:t> </a:t>
          </a:r>
          <a:r>
            <a:rPr lang="el-GR" sz="2000" kern="1200" dirty="0">
              <a:latin typeface="Times New Roman" panose="02020603050405020304" pitchFamily="18" charset="0"/>
              <a:cs typeface="Times New Roman" panose="02020603050405020304" pitchFamily="18" charset="0"/>
            </a:rPr>
            <a:t>της επιλογής μας</a:t>
          </a:r>
          <a:r>
            <a:rPr lang="en-US" sz="2000" kern="1200" dirty="0">
              <a:latin typeface="Times New Roman" panose="02020603050405020304" pitchFamily="18" charset="0"/>
              <a:cs typeface="Times New Roman" panose="02020603050405020304" pitchFamily="18" charset="0"/>
            </a:rPr>
            <a:t>,</a:t>
          </a:r>
          <a:r>
            <a:rPr lang="el-GR" sz="2000" kern="1200" dirty="0">
              <a:latin typeface="Times New Roman" panose="02020603050405020304" pitchFamily="18" charset="0"/>
              <a:cs typeface="Times New Roman" panose="02020603050405020304" pitchFamily="18" charset="0"/>
            </a:rPr>
            <a:t> έχουμε ότι: </a:t>
          </a:r>
        </a:p>
      </dsp:txBody>
      <dsp:txXfrm rot="-5400000">
        <a:off x="1" y="1476410"/>
        <a:ext cx="2952822" cy="1635583"/>
      </dsp:txXfrm>
    </dsp:sp>
    <dsp:sp modelId="{5482F26B-3889-4C9F-A867-BB53DE60C14F}">
      <dsp:nvSpPr>
        <dsp:cNvPr id="0" name=""/>
        <dsp:cNvSpPr/>
      </dsp:nvSpPr>
      <dsp:spPr>
        <a:xfrm rot="5400000">
          <a:off x="3611441" y="-658619"/>
          <a:ext cx="3111994" cy="4429233"/>
        </a:xfrm>
        <a:prstGeom prst="round2Same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l-GR" sz="1400" kern="1200" dirty="0">
              <a:latin typeface="Times New Roman" panose="02020603050405020304" pitchFamily="18" charset="0"/>
              <a:cs typeface="Times New Roman" panose="02020603050405020304" pitchFamily="18" charset="0"/>
            </a:rPr>
            <a:t>Στην διαγώνιο του πίνακα βρίσκονται οι διακυμάνσεις των </a:t>
          </a:r>
          <a:r>
            <a:rPr lang="en-US" sz="1400" kern="1200" dirty="0">
              <a:latin typeface="Times New Roman" panose="02020603050405020304" pitchFamily="18" charset="0"/>
              <a:cs typeface="Times New Roman" panose="02020603050405020304" pitchFamily="18" charset="0"/>
            </a:rPr>
            <a:t>Yi </a:t>
          </a:r>
          <a:r>
            <a:rPr lang="el-GR" sz="1400" kern="1200" dirty="0">
              <a:latin typeface="Times New Roman" panose="02020603050405020304" pitchFamily="18" charset="0"/>
              <a:cs typeface="Times New Roman" panose="02020603050405020304" pitchFamily="18" charset="0"/>
            </a:rPr>
            <a:t>για κάθε χρονική στιγμή, </a:t>
          </a:r>
          <a:r>
            <a:rPr lang="en-US" sz="1400" kern="1200" dirty="0" err="1">
              <a:latin typeface="Times New Roman" panose="02020603050405020304" pitchFamily="18" charset="0"/>
              <a:cs typeface="Times New Roman" panose="02020603050405020304" pitchFamily="18" charset="0"/>
            </a:rPr>
            <a:t>i</a:t>
          </a:r>
          <a:r>
            <a:rPr lang="en-US" sz="1400" kern="1200" dirty="0">
              <a:latin typeface="Times New Roman" panose="02020603050405020304" pitchFamily="18" charset="0"/>
              <a:cs typeface="Times New Roman" panose="02020603050405020304" pitchFamily="18" charset="0"/>
            </a:rPr>
            <a:t>=1,2,3.</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l-GR" sz="1400" kern="1200" dirty="0">
              <a:latin typeface="Times New Roman" panose="02020603050405020304" pitchFamily="18" charset="0"/>
              <a:cs typeface="Times New Roman" panose="02020603050405020304" pitchFamily="18" charset="0"/>
            </a:rPr>
            <a:t>Τα μη διαγώνια στοιχεία του πίνακα είναι οι </a:t>
          </a:r>
          <a:r>
            <a:rPr lang="el-GR" sz="1400" kern="1200" dirty="0" err="1">
              <a:latin typeface="Times New Roman" panose="02020603050405020304" pitchFamily="18" charset="0"/>
              <a:cs typeface="Times New Roman" panose="02020603050405020304" pitchFamily="18" charset="0"/>
            </a:rPr>
            <a:t>συνδιακυμάνσεις</a:t>
          </a:r>
          <a:r>
            <a:rPr lang="el-GR" sz="1400" kern="1200" dirty="0">
              <a:latin typeface="Times New Roman" panose="02020603050405020304" pitchFamily="18" charset="0"/>
              <a:cs typeface="Times New Roman" panose="02020603050405020304" pitchFamily="18" charset="0"/>
            </a:rPr>
            <a:t>, δηλαδή τα </a:t>
          </a:r>
          <a:r>
            <a:rPr lang="en-US" sz="1400" kern="1200" dirty="0" err="1">
              <a:latin typeface="Times New Roman" panose="02020603050405020304" pitchFamily="18" charset="0"/>
              <a:cs typeface="Times New Roman" panose="02020603050405020304" pitchFamily="18" charset="0"/>
            </a:rPr>
            <a:t>Cov</a:t>
          </a:r>
          <a:r>
            <a:rPr lang="en-US" sz="1400" kern="1200" dirty="0">
              <a:latin typeface="Times New Roman" panose="02020603050405020304" pitchFamily="18" charset="0"/>
              <a:cs typeface="Times New Roman" panose="02020603050405020304" pitchFamily="18" charset="0"/>
            </a:rPr>
            <a:t>(</a:t>
          </a:r>
          <a:r>
            <a:rPr lang="en-US" sz="1400" kern="1200" dirty="0" err="1">
              <a:latin typeface="Times New Roman" panose="02020603050405020304" pitchFamily="18" charset="0"/>
              <a:cs typeface="Times New Roman" panose="02020603050405020304" pitchFamily="18" charset="0"/>
            </a:rPr>
            <a:t>Yij,Yij</a:t>
          </a:r>
          <a:r>
            <a:rPr lang="en-US" sz="1400" kern="1200" dirty="0">
              <a:latin typeface="Times New Roman" panose="02020603050405020304" pitchFamily="18" charset="0"/>
              <a:cs typeface="Times New Roman" panose="02020603050405020304" pitchFamily="18" charset="0"/>
            </a:rPr>
            <a:t>’).</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n-US" sz="1400" kern="1200" dirty="0">
              <a:latin typeface="Times New Roman" panose="02020603050405020304" pitchFamily="18" charset="0"/>
              <a:cs typeface="Times New Roman" panose="02020603050405020304" pitchFamily="18" charset="0"/>
            </a:rPr>
            <a:t>Note that: Var(</a:t>
          </a:r>
          <a:r>
            <a:rPr lang="en-US" sz="1400" kern="1200" dirty="0" err="1">
              <a:latin typeface="Times New Roman" panose="02020603050405020304" pitchFamily="18" charset="0"/>
              <a:cs typeface="Times New Roman" panose="02020603050405020304" pitchFamily="18" charset="0"/>
            </a:rPr>
            <a:t>jk</a:t>
          </a:r>
          <a:r>
            <a:rPr lang="en-US" sz="1400" kern="1200" dirty="0">
              <a:latin typeface="Times New Roman" panose="02020603050405020304" pitchFamily="18" charset="0"/>
              <a:cs typeface="Times New Roman" panose="02020603050405020304" pitchFamily="18" charset="0"/>
            </a:rPr>
            <a:t>)=(</a:t>
          </a:r>
          <a:r>
            <a:rPr lang="el-GR" sz="1400" kern="1200" dirty="0">
              <a:latin typeface="Times New Roman" panose="02020603050405020304" pitchFamily="18" charset="0"/>
              <a:cs typeface="Times New Roman" panose="02020603050405020304" pitchFamily="18" charset="0"/>
            </a:rPr>
            <a:t>σ^2)*θ(</a:t>
          </a:r>
          <a:r>
            <a:rPr lang="en-US" sz="1400" kern="1200" dirty="0" err="1">
              <a:latin typeface="Times New Roman" panose="02020603050405020304" pitchFamily="18" charset="0"/>
              <a:cs typeface="Times New Roman" panose="02020603050405020304" pitchFamily="18" charset="0"/>
            </a:rPr>
            <a:t>jk</a:t>
          </a:r>
          <a:r>
            <a:rPr lang="en-US" sz="1400" kern="1200" dirty="0">
              <a:latin typeface="Times New Roman" panose="02020603050405020304" pitchFamily="18" charset="0"/>
              <a:cs typeface="Times New Roman" panose="02020603050405020304" pitchFamily="18" charset="0"/>
            </a:rPr>
            <a:t>)</a:t>
          </a:r>
          <a:endParaRPr lang="el-GR" sz="1400" kern="1200" dirty="0">
            <a:latin typeface="Times New Roman" panose="02020603050405020304" pitchFamily="18" charset="0"/>
            <a:cs typeface="Times New Roman" panose="02020603050405020304" pitchFamily="18" charset="0"/>
          </a:endParaRPr>
        </a:p>
        <a:p>
          <a:pPr marL="114300" lvl="1" indent="-114300" algn="l" defTabSz="622300">
            <a:lnSpc>
              <a:spcPct val="90000"/>
            </a:lnSpc>
            <a:spcBef>
              <a:spcPct val="0"/>
            </a:spcBef>
            <a:spcAft>
              <a:spcPct val="15000"/>
            </a:spcAft>
            <a:buChar char="•"/>
          </a:pPr>
          <a:r>
            <a:rPr lang="el-GR" sz="1400" kern="1200" dirty="0">
              <a:latin typeface="Times New Roman" panose="02020603050405020304" pitchFamily="18" charset="0"/>
              <a:cs typeface="Times New Roman" panose="02020603050405020304" pitchFamily="18" charset="0"/>
            </a:rPr>
            <a:t>Π.χ. για την ερμηνεία, έστω το: </a:t>
          </a:r>
          <a:r>
            <a:rPr lang="en-US" sz="1400" kern="1200" dirty="0" err="1">
              <a:latin typeface="Times New Roman" panose="02020603050405020304" pitchFamily="18" charset="0"/>
              <a:cs typeface="Times New Roman" panose="02020603050405020304" pitchFamily="18" charset="0"/>
            </a:rPr>
            <a:t>Cov</a:t>
          </a:r>
          <a:r>
            <a:rPr lang="en-US" sz="1400" kern="1200" dirty="0">
              <a:latin typeface="Times New Roman" panose="02020603050405020304" pitchFamily="18" charset="0"/>
              <a:cs typeface="Times New Roman" panose="02020603050405020304" pitchFamily="18" charset="0"/>
            </a:rPr>
            <a:t>(Yi1,Yi2) = 5.02 =&gt; Cor(Yi1,Yi2) = 5.02/(sqrt(4.0435)*sqrt(9.6585)) = 5.02/6.249332 = 0.8032859 &gt; 0. </a:t>
          </a:r>
          <a:r>
            <a:rPr lang="el-GR" sz="1400" kern="1200" dirty="0">
              <a:latin typeface="Times New Roman" panose="02020603050405020304" pitchFamily="18" charset="0"/>
              <a:cs typeface="Times New Roman" panose="02020603050405020304" pitchFamily="18" charset="0"/>
            </a:rPr>
            <a:t>Αυτό λοιπόν σημαίνει ότι εφόσον έχουμε υψηλή τιμή την 1η χρονική στιγμή θα έχουμε υψηλή τιμή και την 2η χρονική στιγμή!</a:t>
          </a:r>
        </a:p>
      </dsp:txBody>
      <dsp:txXfrm rot="-5400000">
        <a:off x="2952822" y="151915"/>
        <a:ext cx="4277318" cy="28081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69EF37-4864-41B1-9466-4D2FE2E574AF}">
      <dsp:nvSpPr>
        <dsp:cNvPr id="0" name=""/>
        <dsp:cNvSpPr/>
      </dsp:nvSpPr>
      <dsp:spPr>
        <a:xfrm>
          <a:off x="110763" y="0"/>
          <a:ext cx="4866676" cy="2070339"/>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BA4D0-705B-454C-AA45-55480341D181}">
      <dsp:nvSpPr>
        <dsp:cNvPr id="0" name=""/>
        <dsp:cNvSpPr/>
      </dsp:nvSpPr>
      <dsp:spPr>
        <a:xfrm>
          <a:off x="247607" y="621101"/>
          <a:ext cx="4592988" cy="828135"/>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Fitting a gee binomial model, choosing compound symmetry correlation structure and after modeling the mean, the output can be depicted as follows:</a:t>
          </a:r>
          <a:endParaRPr lang="el-GR" sz="1500" kern="1200" dirty="0"/>
        </a:p>
      </dsp:txBody>
      <dsp:txXfrm>
        <a:off x="288033" y="661527"/>
        <a:ext cx="4512136" cy="7472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50C6C7-CF78-4D09-B20E-4F613848D021}">
      <dsp:nvSpPr>
        <dsp:cNvPr id="0" name=""/>
        <dsp:cNvSpPr/>
      </dsp:nvSpPr>
      <dsp:spPr>
        <a:xfrm>
          <a:off x="1" y="0"/>
          <a:ext cx="4491358" cy="1940947"/>
        </a:xfrm>
        <a:prstGeom prst="rightArrow">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3E918-AD15-4849-BA4E-C63077EAFCAF}">
      <dsp:nvSpPr>
        <dsp:cNvPr id="0" name=""/>
        <dsp:cNvSpPr/>
      </dsp:nvSpPr>
      <dsp:spPr>
        <a:xfrm>
          <a:off x="147372" y="582284"/>
          <a:ext cx="4196615" cy="776378"/>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The interpretation of the gee binomial model (after fitting the model with the treatment only) can be done by exponentiating the model’s coefficients. The results can be illustrated as follows:</a:t>
          </a:r>
          <a:endParaRPr lang="el-GR" sz="1200" kern="1200" dirty="0"/>
        </a:p>
      </dsp:txBody>
      <dsp:txXfrm>
        <a:off x="185272" y="620184"/>
        <a:ext cx="4120815" cy="7005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E183632-D4C0-FA85-5777-690B491EDE7A}"/>
              </a:ext>
            </a:extLst>
          </p:cNvPr>
          <p:cNvSpPr>
            <a:spLocks noGrp="1"/>
          </p:cNvSpPr>
          <p:nvPr>
            <p:ph type="ctrTitle"/>
          </p:nvPr>
        </p:nvSpPr>
        <p:spPr>
          <a:xfrm>
            <a:off x="1524000" y="1122363"/>
            <a:ext cx="9144000" cy="2387600"/>
          </a:xfrm>
        </p:spPr>
        <p:txBody>
          <a:bodyPr anchor="b"/>
          <a:lstStyle>
            <a:lvl1pPr algn="ctr">
              <a:defRPr sz="6000"/>
            </a:lvl1pPr>
          </a:lstStyle>
          <a:p>
            <a:r>
              <a:rPr lang="el-GR"/>
              <a:t>Κάντε κλικ για να επεξεργαστείτε τον τίτλο υποδείγματος</a:t>
            </a:r>
          </a:p>
        </p:txBody>
      </p:sp>
      <p:sp>
        <p:nvSpPr>
          <p:cNvPr id="3" name="Υπότιτλος 2">
            <a:extLst>
              <a:ext uri="{FF2B5EF4-FFF2-40B4-BE49-F238E27FC236}">
                <a16:creationId xmlns:a16="http://schemas.microsoft.com/office/drawing/2014/main" id="{1C5F3533-CBDF-0070-B988-2AD1DE5D33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l-GR"/>
              <a:t>Κάντε κλικ για να επεξεργαστείτε τον υπότιτλο του υποδείγματος</a:t>
            </a:r>
          </a:p>
        </p:txBody>
      </p:sp>
      <p:sp>
        <p:nvSpPr>
          <p:cNvPr id="4" name="Θέση ημερομηνίας 3">
            <a:extLst>
              <a:ext uri="{FF2B5EF4-FFF2-40B4-BE49-F238E27FC236}">
                <a16:creationId xmlns:a16="http://schemas.microsoft.com/office/drawing/2014/main" id="{D9819870-EA2C-CB11-05E8-E05A2D10F3C4}"/>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9F92BBB2-E08F-3EAE-A576-C69B7BAA8382}"/>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1DBE5857-9799-FBF1-8811-272DBA3E5610}"/>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3971510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99165BC-3989-DD84-0EFD-BBB17AACBFB7}"/>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B8005EF8-302D-F14B-1B0E-362031C58927}"/>
              </a:ext>
            </a:extLst>
          </p:cNvPr>
          <p:cNvSpPr>
            <a:spLocks noGrp="1"/>
          </p:cNvSpPr>
          <p:nvPr>
            <p:ph type="body" orient="vert" idx="1"/>
          </p:nvPr>
        </p:nvSpPr>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DDF51161-57ED-6789-2D76-61AE5AF0FAE5}"/>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4A84EECA-47C5-98CD-2B2B-BAB9C29EA3EA}"/>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F4F0C18-F076-75F1-43C5-B7E75928C0EF}"/>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2079797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Κατακόρυφος τίτλος 1">
            <a:extLst>
              <a:ext uri="{FF2B5EF4-FFF2-40B4-BE49-F238E27FC236}">
                <a16:creationId xmlns:a16="http://schemas.microsoft.com/office/drawing/2014/main" id="{0568AD7F-6C0F-6DBB-9615-1C199D381D7D}"/>
              </a:ext>
            </a:extLst>
          </p:cNvPr>
          <p:cNvSpPr>
            <a:spLocks noGrp="1"/>
          </p:cNvSpPr>
          <p:nvPr>
            <p:ph type="title" orient="vert"/>
          </p:nvPr>
        </p:nvSpPr>
        <p:spPr>
          <a:xfrm>
            <a:off x="8724900" y="365125"/>
            <a:ext cx="2628900" cy="5811838"/>
          </a:xfrm>
        </p:spPr>
        <p:txBody>
          <a:bodyPr vert="eaVert"/>
          <a:lstStyle/>
          <a:p>
            <a:r>
              <a:rPr lang="el-GR"/>
              <a:t>Κάντε κλικ για να επεξεργαστείτε τον τίτλο υποδείγματος</a:t>
            </a:r>
          </a:p>
        </p:txBody>
      </p:sp>
      <p:sp>
        <p:nvSpPr>
          <p:cNvPr id="3" name="Θέση κατακόρυφου κειμένου 2">
            <a:extLst>
              <a:ext uri="{FF2B5EF4-FFF2-40B4-BE49-F238E27FC236}">
                <a16:creationId xmlns:a16="http://schemas.microsoft.com/office/drawing/2014/main" id="{1FE22D6C-E8D5-3610-98FC-C7B1E566BF91}"/>
              </a:ext>
            </a:extLst>
          </p:cNvPr>
          <p:cNvSpPr>
            <a:spLocks noGrp="1"/>
          </p:cNvSpPr>
          <p:nvPr>
            <p:ph type="body" orient="vert" idx="1"/>
          </p:nvPr>
        </p:nvSpPr>
        <p:spPr>
          <a:xfrm>
            <a:off x="838200" y="365125"/>
            <a:ext cx="7734300" cy="5811838"/>
          </a:xfrm>
        </p:spPr>
        <p:txBody>
          <a:bodyPr vert="eaVe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49402CE6-A416-D377-87EA-2990D66B8F95}"/>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8003F928-9136-E6F3-1B39-995B41A548D3}"/>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A64E73E3-3C16-7C07-9C9E-7B768A75F8C5}"/>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945286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28969AC-3968-F154-0F1C-746C17DD793B}"/>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5E37E2D1-6368-8AD6-F5B7-6EF836C785F5}"/>
              </a:ext>
            </a:extLst>
          </p:cNvPr>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6EBC71B1-ABE0-85A3-3BD2-72CD87DB8CE5}"/>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8FA95FC5-A332-2BF3-CB2D-57FEFECC5104}"/>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055C202C-B175-3931-1B75-347C4F40ED50}"/>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23359088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2CD0B0F-58A5-600D-4354-E5E82C635267}"/>
              </a:ext>
            </a:extLst>
          </p:cNvPr>
          <p:cNvSpPr>
            <a:spLocks noGrp="1"/>
          </p:cNvSpPr>
          <p:nvPr>
            <p:ph type="title"/>
          </p:nvPr>
        </p:nvSpPr>
        <p:spPr>
          <a:xfrm>
            <a:off x="831850" y="1709738"/>
            <a:ext cx="10515600" cy="2852737"/>
          </a:xfrm>
        </p:spPr>
        <p:txBody>
          <a:bodyPr anchor="b"/>
          <a:lstStyle>
            <a:lvl1pPr>
              <a:defRPr sz="6000"/>
            </a:lvl1p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1DD475F8-BFFE-3EF9-6BC6-7C630A238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l-GR"/>
              <a:t>Στυλ κειμένου υποδείγματος</a:t>
            </a:r>
          </a:p>
        </p:txBody>
      </p:sp>
      <p:sp>
        <p:nvSpPr>
          <p:cNvPr id="4" name="Θέση ημερομηνίας 3">
            <a:extLst>
              <a:ext uri="{FF2B5EF4-FFF2-40B4-BE49-F238E27FC236}">
                <a16:creationId xmlns:a16="http://schemas.microsoft.com/office/drawing/2014/main" id="{7C1F822D-9034-D9FB-9033-4CAF1FAD8E0F}"/>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67C20294-CC33-08A3-F833-76C8669113BB}"/>
              </a:ext>
            </a:extLst>
          </p:cNvPr>
          <p:cNvSpPr>
            <a:spLocks noGrp="1"/>
          </p:cNvSpPr>
          <p:nvPr>
            <p:ph type="ftr" sz="quarter" idx="11"/>
          </p:nvPr>
        </p:nvSpPr>
        <p:spPr/>
        <p:txBody>
          <a:bodyPr/>
          <a:lstStyle/>
          <a:p>
            <a:endParaRPr lang="el-GR"/>
          </a:p>
        </p:txBody>
      </p:sp>
      <p:sp>
        <p:nvSpPr>
          <p:cNvPr id="6" name="Θέση αριθμού διαφάνειας 5">
            <a:extLst>
              <a:ext uri="{FF2B5EF4-FFF2-40B4-BE49-F238E27FC236}">
                <a16:creationId xmlns:a16="http://schemas.microsoft.com/office/drawing/2014/main" id="{C9076BDC-5203-A8A5-DF67-F74B76183126}"/>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74029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BE15892-92DA-7270-FCC7-3FE18848A95C}"/>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20EB6B7B-2014-338B-D033-3965C02EA484}"/>
              </a:ext>
            </a:extLst>
          </p:cNvPr>
          <p:cNvSpPr>
            <a:spLocks noGrp="1"/>
          </p:cNvSpPr>
          <p:nvPr>
            <p:ph sz="half" idx="1"/>
          </p:nvPr>
        </p:nvSpPr>
        <p:spPr>
          <a:xfrm>
            <a:off x="838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περιεχομένου 3">
            <a:extLst>
              <a:ext uri="{FF2B5EF4-FFF2-40B4-BE49-F238E27FC236}">
                <a16:creationId xmlns:a16="http://schemas.microsoft.com/office/drawing/2014/main" id="{594BB8D5-BAF3-A7D4-EB5E-49B775EC475C}"/>
              </a:ext>
            </a:extLst>
          </p:cNvPr>
          <p:cNvSpPr>
            <a:spLocks noGrp="1"/>
          </p:cNvSpPr>
          <p:nvPr>
            <p:ph sz="half" idx="2"/>
          </p:nvPr>
        </p:nvSpPr>
        <p:spPr>
          <a:xfrm>
            <a:off x="6172200" y="1825625"/>
            <a:ext cx="5181600" cy="435133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ημερομηνίας 4">
            <a:extLst>
              <a:ext uri="{FF2B5EF4-FFF2-40B4-BE49-F238E27FC236}">
                <a16:creationId xmlns:a16="http://schemas.microsoft.com/office/drawing/2014/main" id="{592B4977-B92A-480C-0D6B-B5A5CBACF89F}"/>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6" name="Θέση υποσέλιδου 5">
            <a:extLst>
              <a:ext uri="{FF2B5EF4-FFF2-40B4-BE49-F238E27FC236}">
                <a16:creationId xmlns:a16="http://schemas.microsoft.com/office/drawing/2014/main" id="{FF394F12-7777-0B2D-1F35-BBE2200C257C}"/>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1DF7992F-5D0E-215C-8E31-654570BBE71C}"/>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2646122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BC582C8F-9E3A-7306-F845-7C24F5365D65}"/>
              </a:ext>
            </a:extLst>
          </p:cNvPr>
          <p:cNvSpPr>
            <a:spLocks noGrp="1"/>
          </p:cNvSpPr>
          <p:nvPr>
            <p:ph type="title"/>
          </p:nvPr>
        </p:nvSpPr>
        <p:spPr>
          <a:xfrm>
            <a:off x="839788" y="365125"/>
            <a:ext cx="10515600" cy="1325563"/>
          </a:xfrm>
        </p:spPr>
        <p:txBody>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243999E0-3D7F-4CF0-7460-D025CC5C6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Θέση περιεχομένου 3">
            <a:extLst>
              <a:ext uri="{FF2B5EF4-FFF2-40B4-BE49-F238E27FC236}">
                <a16:creationId xmlns:a16="http://schemas.microsoft.com/office/drawing/2014/main" id="{6FEC3B9E-8F5E-90A6-674A-0B746A226C08}"/>
              </a:ext>
            </a:extLst>
          </p:cNvPr>
          <p:cNvSpPr>
            <a:spLocks noGrp="1"/>
          </p:cNvSpPr>
          <p:nvPr>
            <p:ph sz="half" idx="2"/>
          </p:nvPr>
        </p:nvSpPr>
        <p:spPr>
          <a:xfrm>
            <a:off x="839788" y="2505075"/>
            <a:ext cx="5157787"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5" name="Θέση κειμένου 4">
            <a:extLst>
              <a:ext uri="{FF2B5EF4-FFF2-40B4-BE49-F238E27FC236}">
                <a16:creationId xmlns:a16="http://schemas.microsoft.com/office/drawing/2014/main" id="{F3976521-157F-62FC-082E-D90BCDDDCC6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Θέση περιεχομένου 5">
            <a:extLst>
              <a:ext uri="{FF2B5EF4-FFF2-40B4-BE49-F238E27FC236}">
                <a16:creationId xmlns:a16="http://schemas.microsoft.com/office/drawing/2014/main" id="{2FCAD864-38A1-F31F-14BC-DF4C55277F23}"/>
              </a:ext>
            </a:extLst>
          </p:cNvPr>
          <p:cNvSpPr>
            <a:spLocks noGrp="1"/>
          </p:cNvSpPr>
          <p:nvPr>
            <p:ph sz="quarter" idx="4"/>
          </p:nvPr>
        </p:nvSpPr>
        <p:spPr>
          <a:xfrm>
            <a:off x="6172200" y="2505075"/>
            <a:ext cx="5183188" cy="3684588"/>
          </a:xfrm>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7" name="Θέση ημερομηνίας 6">
            <a:extLst>
              <a:ext uri="{FF2B5EF4-FFF2-40B4-BE49-F238E27FC236}">
                <a16:creationId xmlns:a16="http://schemas.microsoft.com/office/drawing/2014/main" id="{DCF97668-F702-E020-F962-75F5CC93FB8E}"/>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8" name="Θέση υποσέλιδου 7">
            <a:extLst>
              <a:ext uri="{FF2B5EF4-FFF2-40B4-BE49-F238E27FC236}">
                <a16:creationId xmlns:a16="http://schemas.microsoft.com/office/drawing/2014/main" id="{DC79D621-35E7-1373-761A-8590434F6F49}"/>
              </a:ext>
            </a:extLst>
          </p:cNvPr>
          <p:cNvSpPr>
            <a:spLocks noGrp="1"/>
          </p:cNvSpPr>
          <p:nvPr>
            <p:ph type="ftr" sz="quarter" idx="11"/>
          </p:nvPr>
        </p:nvSpPr>
        <p:spPr/>
        <p:txBody>
          <a:bodyPr/>
          <a:lstStyle/>
          <a:p>
            <a:endParaRPr lang="el-GR"/>
          </a:p>
        </p:txBody>
      </p:sp>
      <p:sp>
        <p:nvSpPr>
          <p:cNvPr id="9" name="Θέση αριθμού διαφάνειας 8">
            <a:extLst>
              <a:ext uri="{FF2B5EF4-FFF2-40B4-BE49-F238E27FC236}">
                <a16:creationId xmlns:a16="http://schemas.microsoft.com/office/drawing/2014/main" id="{4CEBD28A-04B4-2EEE-E062-1A39E21F74A4}"/>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4205343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8EE75367-6EEB-F6F2-2F27-F98519EC4305}"/>
              </a:ext>
            </a:extLst>
          </p:cNvPr>
          <p:cNvSpPr>
            <a:spLocks noGrp="1"/>
          </p:cNvSpPr>
          <p:nvPr>
            <p:ph type="title"/>
          </p:nvPr>
        </p:nvSpPr>
        <p:spPr/>
        <p:txBody>
          <a:bodyPr/>
          <a:lstStyle/>
          <a:p>
            <a:r>
              <a:rPr lang="el-GR"/>
              <a:t>Κάντε κλικ για να επεξεργαστείτε τον τίτλο υποδείγματος</a:t>
            </a:r>
          </a:p>
        </p:txBody>
      </p:sp>
      <p:sp>
        <p:nvSpPr>
          <p:cNvPr id="3" name="Θέση ημερομηνίας 2">
            <a:extLst>
              <a:ext uri="{FF2B5EF4-FFF2-40B4-BE49-F238E27FC236}">
                <a16:creationId xmlns:a16="http://schemas.microsoft.com/office/drawing/2014/main" id="{1AEC4DE1-4D32-F417-35D2-4B637CB8B919}"/>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4" name="Θέση υποσέλιδου 3">
            <a:extLst>
              <a:ext uri="{FF2B5EF4-FFF2-40B4-BE49-F238E27FC236}">
                <a16:creationId xmlns:a16="http://schemas.microsoft.com/office/drawing/2014/main" id="{C6D51FC8-2627-7F32-75EA-086F0ECC4109}"/>
              </a:ext>
            </a:extLst>
          </p:cNvPr>
          <p:cNvSpPr>
            <a:spLocks noGrp="1"/>
          </p:cNvSpPr>
          <p:nvPr>
            <p:ph type="ftr" sz="quarter" idx="11"/>
          </p:nvPr>
        </p:nvSpPr>
        <p:spPr/>
        <p:txBody>
          <a:bodyPr/>
          <a:lstStyle/>
          <a:p>
            <a:endParaRPr lang="el-GR"/>
          </a:p>
        </p:txBody>
      </p:sp>
      <p:sp>
        <p:nvSpPr>
          <p:cNvPr id="5" name="Θέση αριθμού διαφάνειας 4">
            <a:extLst>
              <a:ext uri="{FF2B5EF4-FFF2-40B4-BE49-F238E27FC236}">
                <a16:creationId xmlns:a16="http://schemas.microsoft.com/office/drawing/2014/main" id="{43068B67-0CA7-BD9D-16DF-01A6CD8C9DF1}"/>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1222157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a:extLst>
              <a:ext uri="{FF2B5EF4-FFF2-40B4-BE49-F238E27FC236}">
                <a16:creationId xmlns:a16="http://schemas.microsoft.com/office/drawing/2014/main" id="{2A16447C-7CEB-AD6E-1CB0-6C71F251EF12}"/>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3" name="Θέση υποσέλιδου 2">
            <a:extLst>
              <a:ext uri="{FF2B5EF4-FFF2-40B4-BE49-F238E27FC236}">
                <a16:creationId xmlns:a16="http://schemas.microsoft.com/office/drawing/2014/main" id="{22832FCD-223B-A181-B058-F98E13D560D1}"/>
              </a:ext>
            </a:extLst>
          </p:cNvPr>
          <p:cNvSpPr>
            <a:spLocks noGrp="1"/>
          </p:cNvSpPr>
          <p:nvPr>
            <p:ph type="ftr" sz="quarter" idx="11"/>
          </p:nvPr>
        </p:nvSpPr>
        <p:spPr/>
        <p:txBody>
          <a:bodyPr/>
          <a:lstStyle/>
          <a:p>
            <a:endParaRPr lang="el-GR"/>
          </a:p>
        </p:txBody>
      </p:sp>
      <p:sp>
        <p:nvSpPr>
          <p:cNvPr id="4" name="Θέση αριθμού διαφάνειας 3">
            <a:extLst>
              <a:ext uri="{FF2B5EF4-FFF2-40B4-BE49-F238E27FC236}">
                <a16:creationId xmlns:a16="http://schemas.microsoft.com/office/drawing/2014/main" id="{3C64630B-2233-2D72-59D5-D042589F710A}"/>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16081989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7790FBAD-99A9-1BB6-6328-14283ACD0B1B}"/>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περιεχομένου 2">
            <a:extLst>
              <a:ext uri="{FF2B5EF4-FFF2-40B4-BE49-F238E27FC236}">
                <a16:creationId xmlns:a16="http://schemas.microsoft.com/office/drawing/2014/main" id="{E6C1FD52-3D32-2860-1D47-65CF53860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κειμένου 3">
            <a:extLst>
              <a:ext uri="{FF2B5EF4-FFF2-40B4-BE49-F238E27FC236}">
                <a16:creationId xmlns:a16="http://schemas.microsoft.com/office/drawing/2014/main" id="{D130DB4B-C396-94FE-EBD9-B4583802D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8AE8EDAA-5E45-251B-DDF0-3DDD963BC441}"/>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6" name="Θέση υποσέλιδου 5">
            <a:extLst>
              <a:ext uri="{FF2B5EF4-FFF2-40B4-BE49-F238E27FC236}">
                <a16:creationId xmlns:a16="http://schemas.microsoft.com/office/drawing/2014/main" id="{3AAD0E37-F9FA-28AC-F8AD-87535C9FE247}"/>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237A9EFC-563D-EAF0-09EA-CA0FE941E0EE}"/>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1651729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0F755453-D8CD-2C1C-AB95-DF97FB2F9B85}"/>
              </a:ext>
            </a:extLst>
          </p:cNvPr>
          <p:cNvSpPr>
            <a:spLocks noGrp="1"/>
          </p:cNvSpPr>
          <p:nvPr>
            <p:ph type="title"/>
          </p:nvPr>
        </p:nvSpPr>
        <p:spPr>
          <a:xfrm>
            <a:off x="839788" y="457200"/>
            <a:ext cx="3932237" cy="1600200"/>
          </a:xfrm>
        </p:spPr>
        <p:txBody>
          <a:bodyPr anchor="b"/>
          <a:lstStyle>
            <a:lvl1pPr>
              <a:defRPr sz="3200"/>
            </a:lvl1pPr>
          </a:lstStyle>
          <a:p>
            <a:r>
              <a:rPr lang="el-GR"/>
              <a:t>Κάντε κλικ για να επεξεργαστείτε τον τίτλο υποδείγματος</a:t>
            </a:r>
          </a:p>
        </p:txBody>
      </p:sp>
      <p:sp>
        <p:nvSpPr>
          <p:cNvPr id="3" name="Θέση εικόνας 2">
            <a:extLst>
              <a:ext uri="{FF2B5EF4-FFF2-40B4-BE49-F238E27FC236}">
                <a16:creationId xmlns:a16="http://schemas.microsoft.com/office/drawing/2014/main" id="{D1497692-0CCF-E282-5BC0-763DCDC3D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l-GR"/>
          </a:p>
        </p:txBody>
      </p:sp>
      <p:sp>
        <p:nvSpPr>
          <p:cNvPr id="4" name="Θέση κειμένου 3">
            <a:extLst>
              <a:ext uri="{FF2B5EF4-FFF2-40B4-BE49-F238E27FC236}">
                <a16:creationId xmlns:a16="http://schemas.microsoft.com/office/drawing/2014/main" id="{DC064AAF-A5A8-62BA-751D-F3E46D39E7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Θέση ημερομηνίας 4">
            <a:extLst>
              <a:ext uri="{FF2B5EF4-FFF2-40B4-BE49-F238E27FC236}">
                <a16:creationId xmlns:a16="http://schemas.microsoft.com/office/drawing/2014/main" id="{41C7AC2C-CEEC-2712-CFE7-5184A7D9E140}"/>
              </a:ext>
            </a:extLst>
          </p:cNvPr>
          <p:cNvSpPr>
            <a:spLocks noGrp="1"/>
          </p:cNvSpPr>
          <p:nvPr>
            <p:ph type="dt" sz="half" idx="10"/>
          </p:nvPr>
        </p:nvSpPr>
        <p:spPr/>
        <p:txBody>
          <a:bodyPr/>
          <a:lstStyle/>
          <a:p>
            <a:fld id="{33D65FB3-B528-4093-A30B-923F3E5C5A37}" type="datetimeFigureOut">
              <a:rPr lang="el-GR" smtClean="0"/>
              <a:t>10/7/2022</a:t>
            </a:fld>
            <a:endParaRPr lang="el-GR"/>
          </a:p>
        </p:txBody>
      </p:sp>
      <p:sp>
        <p:nvSpPr>
          <p:cNvPr id="6" name="Θέση υποσέλιδου 5">
            <a:extLst>
              <a:ext uri="{FF2B5EF4-FFF2-40B4-BE49-F238E27FC236}">
                <a16:creationId xmlns:a16="http://schemas.microsoft.com/office/drawing/2014/main" id="{7DE6EF6C-16B1-DD89-40F6-94D68075F420}"/>
              </a:ext>
            </a:extLst>
          </p:cNvPr>
          <p:cNvSpPr>
            <a:spLocks noGrp="1"/>
          </p:cNvSpPr>
          <p:nvPr>
            <p:ph type="ftr" sz="quarter" idx="11"/>
          </p:nvPr>
        </p:nvSpPr>
        <p:spPr/>
        <p:txBody>
          <a:bodyPr/>
          <a:lstStyle/>
          <a:p>
            <a:endParaRPr lang="el-GR"/>
          </a:p>
        </p:txBody>
      </p:sp>
      <p:sp>
        <p:nvSpPr>
          <p:cNvPr id="7" name="Θέση αριθμού διαφάνειας 6">
            <a:extLst>
              <a:ext uri="{FF2B5EF4-FFF2-40B4-BE49-F238E27FC236}">
                <a16:creationId xmlns:a16="http://schemas.microsoft.com/office/drawing/2014/main" id="{40C38138-8AE1-CD59-8850-56404BAD2853}"/>
              </a:ext>
            </a:extLst>
          </p:cNvPr>
          <p:cNvSpPr>
            <a:spLocks noGrp="1"/>
          </p:cNvSpPr>
          <p:nvPr>
            <p:ph type="sldNum" sz="quarter" idx="12"/>
          </p:nvPr>
        </p:nvSpPr>
        <p:spPr/>
        <p:txBody>
          <a:bodyPr/>
          <a:lstStyle/>
          <a:p>
            <a:fld id="{6E14CD64-28D8-4418-A752-9F00647B64D8}" type="slidenum">
              <a:rPr lang="el-GR" smtClean="0"/>
              <a:t>‹#›</a:t>
            </a:fld>
            <a:endParaRPr lang="el-GR"/>
          </a:p>
        </p:txBody>
      </p:sp>
    </p:spTree>
    <p:extLst>
      <p:ext uri="{BB962C8B-B14F-4D97-AF65-F5344CB8AC3E}">
        <p14:creationId xmlns:p14="http://schemas.microsoft.com/office/powerpoint/2010/main" val="302553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a:extLst>
              <a:ext uri="{FF2B5EF4-FFF2-40B4-BE49-F238E27FC236}">
                <a16:creationId xmlns:a16="http://schemas.microsoft.com/office/drawing/2014/main" id="{A91AF79B-EAE5-7D32-792A-B20957E631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l-GR"/>
              <a:t>Κάντε κλικ για να επεξεργαστείτε τον τίτλο υποδείγματος</a:t>
            </a:r>
          </a:p>
        </p:txBody>
      </p:sp>
      <p:sp>
        <p:nvSpPr>
          <p:cNvPr id="3" name="Θέση κειμένου 2">
            <a:extLst>
              <a:ext uri="{FF2B5EF4-FFF2-40B4-BE49-F238E27FC236}">
                <a16:creationId xmlns:a16="http://schemas.microsoft.com/office/drawing/2014/main" id="{B4F1F266-1EDC-BC81-5AC8-A7024C90AD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p>
        </p:txBody>
      </p:sp>
      <p:sp>
        <p:nvSpPr>
          <p:cNvPr id="4" name="Θέση ημερομηνίας 3">
            <a:extLst>
              <a:ext uri="{FF2B5EF4-FFF2-40B4-BE49-F238E27FC236}">
                <a16:creationId xmlns:a16="http://schemas.microsoft.com/office/drawing/2014/main" id="{21591135-2A67-FE19-F961-A23E2C453C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D65FB3-B528-4093-A30B-923F3E5C5A37}" type="datetimeFigureOut">
              <a:rPr lang="el-GR" smtClean="0"/>
              <a:t>10/7/2022</a:t>
            </a:fld>
            <a:endParaRPr lang="el-GR"/>
          </a:p>
        </p:txBody>
      </p:sp>
      <p:sp>
        <p:nvSpPr>
          <p:cNvPr id="5" name="Θέση υποσέλιδου 4">
            <a:extLst>
              <a:ext uri="{FF2B5EF4-FFF2-40B4-BE49-F238E27FC236}">
                <a16:creationId xmlns:a16="http://schemas.microsoft.com/office/drawing/2014/main" id="{25D1EE88-E3F1-2434-EDD1-34E56B11B9D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l-GR"/>
          </a:p>
        </p:txBody>
      </p:sp>
      <p:sp>
        <p:nvSpPr>
          <p:cNvPr id="6" name="Θέση αριθμού διαφάνειας 5">
            <a:extLst>
              <a:ext uri="{FF2B5EF4-FFF2-40B4-BE49-F238E27FC236}">
                <a16:creationId xmlns:a16="http://schemas.microsoft.com/office/drawing/2014/main" id="{81FCA267-639C-AFE0-4D3F-AD5CF4E7C3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4CD64-28D8-4418-A752-9F00647B64D8}" type="slidenum">
              <a:rPr lang="el-GR" smtClean="0"/>
              <a:t>‹#›</a:t>
            </a:fld>
            <a:endParaRPr lang="el-GR"/>
          </a:p>
        </p:txBody>
      </p:sp>
    </p:spTree>
    <p:extLst>
      <p:ext uri="{BB962C8B-B14F-4D97-AF65-F5344CB8AC3E}">
        <p14:creationId xmlns:p14="http://schemas.microsoft.com/office/powerpoint/2010/main" val="2115196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l-G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9.xml"/><Relationship Id="rId13" Type="http://schemas.openxmlformats.org/officeDocument/2006/relationships/image" Target="../media/image23.png"/><Relationship Id="rId3" Type="http://schemas.openxmlformats.org/officeDocument/2006/relationships/diagramLayout" Target="../diagrams/layout8.xml"/><Relationship Id="rId7" Type="http://schemas.openxmlformats.org/officeDocument/2006/relationships/diagramData" Target="../diagrams/data9.xml"/><Relationship Id="rId12" Type="http://schemas.openxmlformats.org/officeDocument/2006/relationships/image" Target="../media/image22.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microsoft.com/office/2007/relationships/diagramDrawing" Target="../diagrams/drawing9.xml"/><Relationship Id="rId5" Type="http://schemas.openxmlformats.org/officeDocument/2006/relationships/diagramColors" Target="../diagrams/colors8.xml"/><Relationship Id="rId10" Type="http://schemas.openxmlformats.org/officeDocument/2006/relationships/diagramColors" Target="../diagrams/colors9.xml"/><Relationship Id="rId4" Type="http://schemas.openxmlformats.org/officeDocument/2006/relationships/diagramQuickStyle" Target="../diagrams/quickStyle8.xml"/><Relationship Id="rId9"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Εικόνα 2" descr="Εικόνα που περιέχει κείμενο, άτομο&#10;&#10;Περιγραφή που δημιουργήθηκε αυτόματα">
            <a:extLst>
              <a:ext uri="{FF2B5EF4-FFF2-40B4-BE49-F238E27FC236}">
                <a16:creationId xmlns:a16="http://schemas.microsoft.com/office/drawing/2014/main" id="{B8518A70-202A-773B-2637-33DF495DB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192000" cy="6858001"/>
          </a:xfrm>
          <a:prstGeom prst="rect">
            <a:avLst/>
          </a:prstGeom>
        </p:spPr>
      </p:pic>
      <p:sp>
        <p:nvSpPr>
          <p:cNvPr id="6" name="Τίτλος 1">
            <a:extLst>
              <a:ext uri="{FF2B5EF4-FFF2-40B4-BE49-F238E27FC236}">
                <a16:creationId xmlns:a16="http://schemas.microsoft.com/office/drawing/2014/main" id="{953D7729-69DA-BB2D-F35F-A232AADBEB94}"/>
              </a:ext>
            </a:extLst>
          </p:cNvPr>
          <p:cNvSpPr>
            <a:spLocks noGrp="1"/>
          </p:cNvSpPr>
          <p:nvPr>
            <p:ph type="ctrTitle"/>
          </p:nvPr>
        </p:nvSpPr>
        <p:spPr>
          <a:xfrm>
            <a:off x="0" y="267716"/>
            <a:ext cx="5296619" cy="1664448"/>
          </a:xfrm>
        </p:spPr>
        <p:txBody>
          <a:bodyPr>
            <a:normAutofit fontScale="90000"/>
          </a:bodyPr>
          <a:lstStyle/>
          <a:p>
            <a:pPr>
              <a:lnSpc>
                <a:spcPct val="85000"/>
              </a:lnSpc>
              <a:spcBef>
                <a:spcPct val="0"/>
              </a:spcBef>
              <a:spcAft>
                <a:spcPts val="600"/>
              </a:spcAft>
            </a:pPr>
            <a:r>
              <a:rPr lang="en-US" sz="8000" b="1" spc="-50" dirty="0">
                <a:solidFill>
                  <a:schemeClr val="bg1"/>
                </a:solidFill>
                <a:latin typeface="Times New Roman" panose="02020603050405020304" pitchFamily="18" charset="0"/>
                <a:ea typeface="+mj-ea"/>
                <a:cs typeface="Times New Roman" panose="02020603050405020304" pitchFamily="18" charset="0"/>
              </a:rPr>
              <a:t> </a:t>
            </a:r>
            <a:br>
              <a:rPr lang="en-US" sz="8000" b="1" spc="-50" dirty="0">
                <a:solidFill>
                  <a:schemeClr val="bg1"/>
                </a:solidFill>
                <a:latin typeface="Times New Roman" panose="02020603050405020304" pitchFamily="18" charset="0"/>
                <a:ea typeface="+mj-ea"/>
                <a:cs typeface="Times New Roman" panose="02020603050405020304" pitchFamily="18" charset="0"/>
              </a:rPr>
            </a:br>
            <a:r>
              <a:rPr lang="en-US" sz="2700" spc="-50" dirty="0">
                <a:solidFill>
                  <a:schemeClr val="bg1"/>
                </a:solidFill>
                <a:latin typeface="Arial" panose="020B0604020202020204" pitchFamily="34" charset="0"/>
                <a:cs typeface="Arial" panose="020B0604020202020204" pitchFamily="34" charset="0"/>
              </a:rPr>
              <a:t>Galanakis Michalis</a:t>
            </a:r>
            <a:br>
              <a:rPr lang="en-US" sz="2700" spc="-50" dirty="0">
                <a:solidFill>
                  <a:schemeClr val="bg1"/>
                </a:solidFill>
                <a:latin typeface="Arial" panose="020B0604020202020204" pitchFamily="34" charset="0"/>
                <a:cs typeface="Arial" panose="020B0604020202020204" pitchFamily="34" charset="0"/>
              </a:rPr>
            </a:br>
            <a:r>
              <a:rPr lang="en-US" sz="2700" spc="-50" dirty="0">
                <a:solidFill>
                  <a:schemeClr val="bg1"/>
                </a:solidFill>
                <a:latin typeface="Arial" panose="020B0604020202020204" pitchFamily="34" charset="0"/>
                <a:cs typeface="Arial" panose="020B0604020202020204" pitchFamily="34" charset="0"/>
              </a:rPr>
              <a:t>MSc Applied Statistics student at AUEB</a:t>
            </a:r>
            <a:br>
              <a:rPr lang="en-US" sz="2700" spc="-50" dirty="0">
                <a:solidFill>
                  <a:schemeClr val="bg1"/>
                </a:solidFill>
                <a:latin typeface="Arial" panose="020B0604020202020204" pitchFamily="34" charset="0"/>
                <a:cs typeface="Arial" panose="020B0604020202020204" pitchFamily="34" charset="0"/>
              </a:rPr>
            </a:br>
            <a:r>
              <a:rPr lang="el-GR" sz="2700" spc="-50" dirty="0">
                <a:solidFill>
                  <a:schemeClr val="bg1"/>
                </a:solidFill>
                <a:latin typeface="Arial" panose="020B0604020202020204" pitchFamily="34" charset="0"/>
                <a:cs typeface="Arial" panose="020B0604020202020204" pitchFamily="34" charset="0"/>
              </a:rPr>
              <a:t>ΑΜ</a:t>
            </a:r>
            <a:r>
              <a:rPr lang="en-US" sz="2700" spc="-50" dirty="0">
                <a:solidFill>
                  <a:schemeClr val="bg1"/>
                </a:solidFill>
                <a:latin typeface="Arial" panose="020B0604020202020204" pitchFamily="34" charset="0"/>
                <a:cs typeface="Arial" panose="020B0604020202020204" pitchFamily="34" charset="0"/>
              </a:rPr>
              <a:t>: P3622004</a:t>
            </a:r>
            <a:br>
              <a:rPr lang="en-US" sz="3100" spc="-50" dirty="0">
                <a:solidFill>
                  <a:schemeClr val="bg2">
                    <a:lumMod val="50000"/>
                  </a:schemeClr>
                </a:solidFill>
                <a:latin typeface="Arial" panose="020B0604020202020204" pitchFamily="34" charset="0"/>
                <a:cs typeface="Arial" panose="020B0604020202020204" pitchFamily="34" charset="0"/>
              </a:rPr>
            </a:br>
            <a:endParaRPr lang="el-GR" dirty="0">
              <a:solidFill>
                <a:schemeClr val="bg2">
                  <a:lumMod val="50000"/>
                </a:schemeClr>
              </a:solidFill>
              <a:latin typeface="Arial" panose="020B0604020202020204" pitchFamily="34" charset="0"/>
              <a:cs typeface="Arial" panose="020B0604020202020204" pitchFamily="34" charset="0"/>
            </a:endParaRPr>
          </a:p>
        </p:txBody>
      </p:sp>
      <p:pic>
        <p:nvPicPr>
          <p:cNvPr id="7" name="Picture 4" descr="Λογότυπα | Οικονομικό Πανεπιστήμιο Αθηνών">
            <a:extLst>
              <a:ext uri="{FF2B5EF4-FFF2-40B4-BE49-F238E27FC236}">
                <a16:creationId xmlns:a16="http://schemas.microsoft.com/office/drawing/2014/main" id="{1DA3D86B-96C2-C5DE-AFC3-BD1910B5D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559" y="1"/>
            <a:ext cx="2605441" cy="680197"/>
          </a:xfrm>
          <a:prstGeom prst="rect">
            <a:avLst/>
          </a:prstGeom>
          <a:noFill/>
          <a:extLst>
            <a:ext uri="{909E8E84-426E-40DD-AFC4-6F175D3DCCD1}">
              <a14:hiddenFill xmlns:a14="http://schemas.microsoft.com/office/drawing/2010/main">
                <a:solidFill>
                  <a:srgbClr val="FFFFFF"/>
                </a:solidFill>
              </a14:hiddenFill>
            </a:ext>
          </a:extLst>
        </p:spPr>
      </p:pic>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DA80F009-FEFA-E646-AF03-7A71765B6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6560" y="680157"/>
            <a:ext cx="2605440" cy="907105"/>
          </a:xfrm>
          <a:prstGeom prst="rect">
            <a:avLst/>
          </a:prstGeom>
        </p:spPr>
      </p:pic>
      <p:sp>
        <p:nvSpPr>
          <p:cNvPr id="9" name="Υπότιτλος 2">
            <a:extLst>
              <a:ext uri="{FF2B5EF4-FFF2-40B4-BE49-F238E27FC236}">
                <a16:creationId xmlns:a16="http://schemas.microsoft.com/office/drawing/2014/main" id="{CE490698-2169-BE8E-02B2-C807B83E868F}"/>
              </a:ext>
            </a:extLst>
          </p:cNvPr>
          <p:cNvSpPr>
            <a:spLocks noGrp="1"/>
          </p:cNvSpPr>
          <p:nvPr>
            <p:ph type="subTitle" idx="1"/>
          </p:nvPr>
        </p:nvSpPr>
        <p:spPr>
          <a:xfrm>
            <a:off x="-1" y="1354041"/>
            <a:ext cx="4839420" cy="1156246"/>
          </a:xfrm>
        </p:spPr>
        <p:txBody>
          <a:bodyPr>
            <a:normAutofit lnSpcReduction="10000"/>
          </a:bodyPr>
          <a:lstStyle/>
          <a:p>
            <a:r>
              <a:rPr lang="en-US" dirty="0">
                <a:solidFill>
                  <a:schemeClr val="bg1"/>
                </a:solidFill>
                <a:latin typeface="Arial" panose="020B0604020202020204" pitchFamily="34" charset="0"/>
                <a:cs typeface="Arial" panose="020B0604020202020204" pitchFamily="34" charset="0"/>
              </a:rPr>
              <a:t>Clinical Trials Assignment 2</a:t>
            </a:r>
            <a:r>
              <a:rPr lang="en-US" i="0" dirty="0">
                <a:solidFill>
                  <a:schemeClr val="bg1"/>
                </a:solidFill>
                <a:latin typeface="Arial" panose="020B0604020202020204" pitchFamily="34" charset="0"/>
                <a:cs typeface="Arial" panose="020B0604020202020204" pitchFamily="34" charset="0"/>
              </a:rPr>
              <a:t> Presentation</a:t>
            </a:r>
          </a:p>
          <a:p>
            <a:r>
              <a:rPr lang="en-US" i="0" dirty="0">
                <a:solidFill>
                  <a:schemeClr val="bg1"/>
                </a:solidFill>
                <a:latin typeface="Arial" panose="020B0604020202020204" pitchFamily="34" charset="0"/>
                <a:cs typeface="Arial" panose="020B0604020202020204" pitchFamily="34" charset="0"/>
              </a:rPr>
              <a:t>11/7/2022</a:t>
            </a:r>
            <a:endParaRPr lang="el-GR" i="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4068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Purpose of our analysis and interpretations</a:t>
            </a:r>
            <a:endParaRPr lang="el-GR" sz="2800" u="sng" dirty="0">
              <a:latin typeface="Times New Roman" panose="02020603050405020304" pitchFamily="18" charset="0"/>
              <a:cs typeface="Times New Roman" panose="02020603050405020304" pitchFamily="18" charset="0"/>
            </a:endParaRPr>
          </a:p>
        </p:txBody>
      </p:sp>
      <p:sp>
        <p:nvSpPr>
          <p:cNvPr id="6" name="Θέση περιεχομένου 2">
            <a:extLst>
              <a:ext uri="{FF2B5EF4-FFF2-40B4-BE49-F238E27FC236}">
                <a16:creationId xmlns:a16="http://schemas.microsoft.com/office/drawing/2014/main" id="{8C14F59B-9112-6827-1063-A44507045E39}"/>
              </a:ext>
            </a:extLst>
          </p:cNvPr>
          <p:cNvSpPr>
            <a:spLocks noGrp="1"/>
          </p:cNvSpPr>
          <p:nvPr>
            <p:ph idx="1"/>
          </p:nvPr>
        </p:nvSpPr>
        <p:spPr>
          <a:xfrm>
            <a:off x="532791" y="1061917"/>
            <a:ext cx="11043858" cy="618049"/>
          </a:xfrm>
        </p:spPr>
        <p:txBody>
          <a:bodyPr>
            <a:normAutofit/>
          </a:bodyPr>
          <a:lstStyle/>
          <a:p>
            <a:pPr marL="0" indent="0">
              <a:buNone/>
            </a:pPr>
            <a:r>
              <a:rPr lang="en-US" sz="1800" b="1" dirty="0">
                <a:latin typeface="Times New Roman" panose="02020603050405020304" pitchFamily="18" charset="0"/>
                <a:cs typeface="Times New Roman" panose="02020603050405020304" pitchFamily="18" charset="0"/>
              </a:rPr>
              <a:t>Aim:</a:t>
            </a:r>
            <a:r>
              <a:rPr lang="en-US" sz="1800" dirty="0">
                <a:latin typeface="Times New Roman" panose="02020603050405020304" pitchFamily="18" charset="0"/>
                <a:cs typeface="Times New Roman" panose="02020603050405020304" pitchFamily="18" charset="0"/>
              </a:rPr>
              <a:t> Find out whether there’s a difference between the 2 proposed treatments in each of the time points provided. </a:t>
            </a:r>
            <a:endParaRPr lang="el-GR" sz="1800" dirty="0">
              <a:latin typeface="Times New Roman" panose="02020603050405020304" pitchFamily="18" charset="0"/>
              <a:cs typeface="Times New Roman" panose="02020603050405020304" pitchFamily="18" charset="0"/>
            </a:endParaRPr>
          </a:p>
          <a:p>
            <a:pPr marL="0" indent="0">
              <a:buNone/>
            </a:pPr>
            <a:endParaRPr lang="el-GR" sz="2200" dirty="0">
              <a:latin typeface="Times New Roman" panose="02020603050405020304" pitchFamily="18" charset="0"/>
              <a:cs typeface="Times New Roman" panose="02020603050405020304" pitchFamily="18" charset="0"/>
            </a:endParaRPr>
          </a:p>
        </p:txBody>
      </p:sp>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5ED70BDB-E6A3-DD36-C440-32526926F1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709" y="1648575"/>
            <a:ext cx="4012500" cy="4744112"/>
          </a:xfrm>
          <a:prstGeom prst="rect">
            <a:avLst/>
          </a:prstGeom>
        </p:spPr>
      </p:pic>
      <p:graphicFrame>
        <p:nvGraphicFramePr>
          <p:cNvPr id="12" name="Διάγραμμα 11">
            <a:extLst>
              <a:ext uri="{FF2B5EF4-FFF2-40B4-BE49-F238E27FC236}">
                <a16:creationId xmlns:a16="http://schemas.microsoft.com/office/drawing/2014/main" id="{9BCB1554-D9BC-79C2-AD31-9417B420FD5A}"/>
              </a:ext>
            </a:extLst>
          </p:cNvPr>
          <p:cNvGraphicFramePr/>
          <p:nvPr>
            <p:extLst>
              <p:ext uri="{D42A27DB-BD31-4B8C-83A1-F6EECF244321}">
                <p14:modId xmlns:p14="http://schemas.microsoft.com/office/powerpoint/2010/main" val="977721865"/>
              </p:ext>
            </p:extLst>
          </p:nvPr>
        </p:nvGraphicFramePr>
        <p:xfrm>
          <a:off x="838200" y="1758474"/>
          <a:ext cx="6094562" cy="45243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92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Interpretations</a:t>
            </a:r>
            <a:endParaRPr lang="el-GR" sz="2800" u="sng" dirty="0">
              <a:latin typeface="Times New Roman" panose="02020603050405020304" pitchFamily="18" charset="0"/>
              <a:cs typeface="Times New Roman" panose="02020603050405020304" pitchFamily="18" charset="0"/>
            </a:endParaRPr>
          </a:p>
        </p:txBody>
      </p:sp>
      <p:pic>
        <p:nvPicPr>
          <p:cNvPr id="3" name="Εικόνα 2" descr="Εικόνα που περιέχει κείμενο&#10;&#10;Περιγραφή που δημιουργήθηκε αυτόματα">
            <a:extLst>
              <a:ext uri="{FF2B5EF4-FFF2-40B4-BE49-F238E27FC236}">
                <a16:creationId xmlns:a16="http://schemas.microsoft.com/office/drawing/2014/main" id="{5CCAE6D0-5973-2010-FAD8-88BD5684A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9652" y="5071146"/>
            <a:ext cx="3920748" cy="1618182"/>
          </a:xfrm>
          <a:prstGeom prst="rect">
            <a:avLst/>
          </a:prstGeom>
        </p:spPr>
      </p:pic>
      <p:graphicFrame>
        <p:nvGraphicFramePr>
          <p:cNvPr id="2" name="Διάγραμμα 1">
            <a:extLst>
              <a:ext uri="{FF2B5EF4-FFF2-40B4-BE49-F238E27FC236}">
                <a16:creationId xmlns:a16="http://schemas.microsoft.com/office/drawing/2014/main" id="{96C10F10-30DC-BA49-666A-78BFC5F77AE9}"/>
              </a:ext>
            </a:extLst>
          </p:cNvPr>
          <p:cNvGraphicFramePr/>
          <p:nvPr>
            <p:extLst>
              <p:ext uri="{D42A27DB-BD31-4B8C-83A1-F6EECF244321}">
                <p14:modId xmlns:p14="http://schemas.microsoft.com/office/powerpoint/2010/main" val="4100769601"/>
              </p:ext>
            </p:extLst>
          </p:nvPr>
        </p:nvGraphicFramePr>
        <p:xfrm>
          <a:off x="476608" y="1570854"/>
          <a:ext cx="7382055" cy="4588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Εικόνα 11" descr="Εικόνα που περιέχει κείμενο&#10;&#10;Περιγραφή που δημιουργήθηκε αυτόματα">
            <a:extLst>
              <a:ext uri="{FF2B5EF4-FFF2-40B4-BE49-F238E27FC236}">
                <a16:creationId xmlns:a16="http://schemas.microsoft.com/office/drawing/2014/main" id="{833BE06E-442C-2A0A-907F-1816CF3E76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69652" y="849745"/>
            <a:ext cx="3920748" cy="3986386"/>
          </a:xfrm>
          <a:prstGeom prst="rect">
            <a:avLst/>
          </a:prstGeom>
        </p:spPr>
      </p:pic>
    </p:spTree>
    <p:extLst>
      <p:ext uri="{BB962C8B-B14F-4D97-AF65-F5344CB8AC3E}">
        <p14:creationId xmlns:p14="http://schemas.microsoft.com/office/powerpoint/2010/main" val="304720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Visualizations</a:t>
            </a:r>
            <a:endParaRPr lang="el-GR" sz="2800" u="sng" dirty="0">
              <a:latin typeface="Times New Roman" panose="02020603050405020304" pitchFamily="18" charset="0"/>
              <a:cs typeface="Times New Roman" panose="02020603050405020304" pitchFamily="18" charset="0"/>
            </a:endParaRPr>
          </a:p>
        </p:txBody>
      </p:sp>
      <p:sp>
        <p:nvSpPr>
          <p:cNvPr id="6" name="Θέση περιεχομένου 2">
            <a:extLst>
              <a:ext uri="{FF2B5EF4-FFF2-40B4-BE49-F238E27FC236}">
                <a16:creationId xmlns:a16="http://schemas.microsoft.com/office/drawing/2014/main" id="{C4A716A7-1A57-81A4-98D4-077ED263A07A}"/>
              </a:ext>
            </a:extLst>
          </p:cNvPr>
          <p:cNvSpPr>
            <a:spLocks noGrp="1"/>
          </p:cNvSpPr>
          <p:nvPr>
            <p:ph idx="1"/>
          </p:nvPr>
        </p:nvSpPr>
        <p:spPr>
          <a:xfrm>
            <a:off x="734683" y="1302327"/>
            <a:ext cx="10515600" cy="5340012"/>
          </a:xfrm>
        </p:spPr>
        <p:txBody>
          <a:bodyPr/>
          <a:lstStyle/>
          <a:p>
            <a:pPr marL="0" indent="0">
              <a:buNone/>
            </a:pPr>
            <a:r>
              <a:rPr lang="en-US" sz="2000" dirty="0">
                <a:latin typeface="Times New Roman" panose="02020603050405020304" pitchFamily="18" charset="0"/>
                <a:cs typeface="Times New Roman" panose="02020603050405020304" pitchFamily="18" charset="0"/>
              </a:rPr>
              <a:t>The improvement and non-improvement status for both treatment groups, at Week 4 can be illustrated below:</a:t>
            </a:r>
          </a:p>
          <a:p>
            <a:pPr marL="0" indent="0">
              <a:buNone/>
            </a:pPr>
            <a:endParaRPr lang="el-GR" dirty="0"/>
          </a:p>
        </p:txBody>
      </p:sp>
      <p:pic>
        <p:nvPicPr>
          <p:cNvPr id="7" name="Εικόνα 6">
            <a:extLst>
              <a:ext uri="{FF2B5EF4-FFF2-40B4-BE49-F238E27FC236}">
                <a16:creationId xmlns:a16="http://schemas.microsoft.com/office/drawing/2014/main" id="{9A2E9C5B-2409-205A-DCE3-9E79A35A0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400" y="2032002"/>
            <a:ext cx="5121670" cy="4524070"/>
          </a:xfrm>
          <a:prstGeom prst="rect">
            <a:avLst/>
          </a:prstGeom>
        </p:spPr>
      </p:pic>
      <p:pic>
        <p:nvPicPr>
          <p:cNvPr id="8" name="Θέση περιεχομένου 4" descr="Εικόνα που περιέχει τετράγωνο&#10;&#10;Περιγραφή που δημιουργήθηκε αυτόματα">
            <a:extLst>
              <a:ext uri="{FF2B5EF4-FFF2-40B4-BE49-F238E27FC236}">
                <a16:creationId xmlns:a16="http://schemas.microsoft.com/office/drawing/2014/main" id="{CDD0652C-73E1-5D91-B183-C1308406A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6160" y="2032001"/>
            <a:ext cx="5599440" cy="4524070"/>
          </a:xfrm>
          <a:prstGeom prst="rect">
            <a:avLst/>
          </a:prstGeom>
        </p:spPr>
      </p:pic>
    </p:spTree>
    <p:extLst>
      <p:ext uri="{BB962C8B-B14F-4D97-AF65-F5344CB8AC3E}">
        <p14:creationId xmlns:p14="http://schemas.microsoft.com/office/powerpoint/2010/main" val="896391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Visualizations</a:t>
            </a:r>
            <a:endParaRPr lang="el-GR" sz="2800" u="sng" dirty="0">
              <a:latin typeface="Times New Roman" panose="02020603050405020304" pitchFamily="18" charset="0"/>
              <a:cs typeface="Times New Roman" panose="02020603050405020304" pitchFamily="18" charset="0"/>
            </a:endParaRPr>
          </a:p>
        </p:txBody>
      </p:sp>
      <p:sp>
        <p:nvSpPr>
          <p:cNvPr id="6" name="Θέση περιεχομένου 2">
            <a:extLst>
              <a:ext uri="{FF2B5EF4-FFF2-40B4-BE49-F238E27FC236}">
                <a16:creationId xmlns:a16="http://schemas.microsoft.com/office/drawing/2014/main" id="{5819EB36-C9E2-325E-AEEC-05165A506EE4}"/>
              </a:ext>
            </a:extLst>
          </p:cNvPr>
          <p:cNvSpPr>
            <a:spLocks noGrp="1"/>
          </p:cNvSpPr>
          <p:nvPr>
            <p:ph idx="1"/>
          </p:nvPr>
        </p:nvSpPr>
        <p:spPr>
          <a:xfrm>
            <a:off x="734683" y="1302327"/>
            <a:ext cx="10515600" cy="5340012"/>
          </a:xfrm>
        </p:spPr>
        <p:txBody>
          <a:bodyPr/>
          <a:lstStyle/>
          <a:p>
            <a:pPr marL="0" indent="0">
              <a:buNone/>
            </a:pPr>
            <a:r>
              <a:rPr lang="en-US" sz="2000" dirty="0">
                <a:latin typeface="Times New Roman" panose="02020603050405020304" pitchFamily="18" charset="0"/>
                <a:cs typeface="Times New Roman" panose="02020603050405020304" pitchFamily="18" charset="0"/>
              </a:rPr>
              <a:t>The improvement and non-improvement status for both treatment groups, at Week 8 can be depicted below:</a:t>
            </a:r>
          </a:p>
          <a:p>
            <a:pPr marL="0" indent="0">
              <a:buNone/>
            </a:pPr>
            <a:endParaRPr lang="el-GR" dirty="0"/>
          </a:p>
        </p:txBody>
      </p:sp>
      <p:pic>
        <p:nvPicPr>
          <p:cNvPr id="7" name="Εικόνα 6" descr="Εικόνα που περιέχει τετράγωνο&#10;&#10;Περιγραφή που δημιουργήθηκε αυτόματα">
            <a:extLst>
              <a:ext uri="{FF2B5EF4-FFF2-40B4-BE49-F238E27FC236}">
                <a16:creationId xmlns:a16="http://schemas.microsoft.com/office/drawing/2014/main" id="{B418F0DA-7CCA-D3A7-8D59-05410276B6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096" y="1985818"/>
            <a:ext cx="5596360" cy="4529245"/>
          </a:xfrm>
          <a:prstGeom prst="rect">
            <a:avLst/>
          </a:prstGeom>
        </p:spPr>
      </p:pic>
      <p:pic>
        <p:nvPicPr>
          <p:cNvPr id="8" name="Θέση περιεχομένου 4">
            <a:extLst>
              <a:ext uri="{FF2B5EF4-FFF2-40B4-BE49-F238E27FC236}">
                <a16:creationId xmlns:a16="http://schemas.microsoft.com/office/drawing/2014/main" id="{41F224F4-A428-A62D-0265-478EA94D96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545" y="1985818"/>
            <a:ext cx="5596360" cy="4529245"/>
          </a:xfrm>
          <a:prstGeom prst="rect">
            <a:avLst/>
          </a:prstGeom>
        </p:spPr>
      </p:pic>
    </p:spTree>
    <p:extLst>
      <p:ext uri="{BB962C8B-B14F-4D97-AF65-F5344CB8AC3E}">
        <p14:creationId xmlns:p14="http://schemas.microsoft.com/office/powerpoint/2010/main" val="2825756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Visualizations</a:t>
            </a:r>
            <a:endParaRPr lang="el-GR" sz="2800" u="sng" dirty="0">
              <a:latin typeface="Times New Roman" panose="02020603050405020304" pitchFamily="18" charset="0"/>
              <a:cs typeface="Times New Roman" panose="02020603050405020304" pitchFamily="18" charset="0"/>
            </a:endParaRPr>
          </a:p>
        </p:txBody>
      </p:sp>
      <p:sp>
        <p:nvSpPr>
          <p:cNvPr id="6" name="Θέση περιεχομένου 2">
            <a:extLst>
              <a:ext uri="{FF2B5EF4-FFF2-40B4-BE49-F238E27FC236}">
                <a16:creationId xmlns:a16="http://schemas.microsoft.com/office/drawing/2014/main" id="{33DC374F-5AB3-93F5-9453-73F13FB0E781}"/>
              </a:ext>
            </a:extLst>
          </p:cNvPr>
          <p:cNvSpPr>
            <a:spLocks noGrp="1"/>
          </p:cNvSpPr>
          <p:nvPr>
            <p:ph idx="1"/>
          </p:nvPr>
        </p:nvSpPr>
        <p:spPr>
          <a:xfrm>
            <a:off x="734683" y="1302327"/>
            <a:ext cx="10515600" cy="5340012"/>
          </a:xfrm>
        </p:spPr>
        <p:txBody>
          <a:bodyPr/>
          <a:lstStyle/>
          <a:p>
            <a:pPr marL="0" indent="0">
              <a:buNone/>
            </a:pPr>
            <a:r>
              <a:rPr lang="en-US" sz="2000" dirty="0">
                <a:latin typeface="Times New Roman" panose="02020603050405020304" pitchFamily="18" charset="0"/>
                <a:cs typeface="Times New Roman" panose="02020603050405020304" pitchFamily="18" charset="0"/>
              </a:rPr>
              <a:t>The improvement and non-improvement status for both treatment groups, at Week 12 can be depicted below:</a:t>
            </a:r>
          </a:p>
          <a:p>
            <a:pPr marL="0" indent="0">
              <a:buNone/>
            </a:pPr>
            <a:endParaRPr lang="el-GR" dirty="0"/>
          </a:p>
        </p:txBody>
      </p:sp>
      <p:pic>
        <p:nvPicPr>
          <p:cNvPr id="7" name="Εικόνα 6">
            <a:extLst>
              <a:ext uri="{FF2B5EF4-FFF2-40B4-BE49-F238E27FC236}">
                <a16:creationId xmlns:a16="http://schemas.microsoft.com/office/drawing/2014/main" id="{58C8190E-3B9E-2F0A-A190-D1F3CEC386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054" y="1962774"/>
            <a:ext cx="5465928" cy="4488998"/>
          </a:xfrm>
          <a:prstGeom prst="rect">
            <a:avLst/>
          </a:prstGeom>
        </p:spPr>
      </p:pic>
      <p:pic>
        <p:nvPicPr>
          <p:cNvPr id="8" name="Θέση περιεχομένου 8" descr="Εικόνα που περιέχει τετράγωνο&#10;&#10;Περιγραφή που δημιουργήθηκε αυτόματα">
            <a:extLst>
              <a:ext uri="{FF2B5EF4-FFF2-40B4-BE49-F238E27FC236}">
                <a16:creationId xmlns:a16="http://schemas.microsoft.com/office/drawing/2014/main" id="{34CE3A68-77C7-53DA-5607-9424447CD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6562" y="1939636"/>
            <a:ext cx="5151622" cy="4598548"/>
          </a:xfrm>
          <a:prstGeom prst="rect">
            <a:avLst/>
          </a:prstGeom>
        </p:spPr>
      </p:pic>
    </p:spTree>
    <p:extLst>
      <p:ext uri="{BB962C8B-B14F-4D97-AF65-F5344CB8AC3E}">
        <p14:creationId xmlns:p14="http://schemas.microsoft.com/office/powerpoint/2010/main" val="2052663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dirty="0">
                <a:latin typeface="Times New Roman" panose="02020603050405020304" pitchFamily="18" charset="0"/>
                <a:cs typeface="Times New Roman" panose="02020603050405020304" pitchFamily="18" charset="0"/>
              </a:rPr>
              <a:t>GEE Approach</a:t>
            </a:r>
            <a:endParaRPr lang="el-GR" sz="2800" dirty="0">
              <a:latin typeface="Times New Roman" panose="02020603050405020304" pitchFamily="18" charset="0"/>
              <a:cs typeface="Times New Roman" panose="02020603050405020304" pitchFamily="18" charset="0"/>
            </a:endParaRPr>
          </a:p>
        </p:txBody>
      </p:sp>
      <p:graphicFrame>
        <p:nvGraphicFramePr>
          <p:cNvPr id="2" name="Θέση περιεχομένου 1">
            <a:extLst>
              <a:ext uri="{FF2B5EF4-FFF2-40B4-BE49-F238E27FC236}">
                <a16:creationId xmlns:a16="http://schemas.microsoft.com/office/drawing/2014/main" id="{ABC9992B-3250-7243-B5EC-463E1447EEA0}"/>
              </a:ext>
            </a:extLst>
          </p:cNvPr>
          <p:cNvGraphicFramePr>
            <a:graphicFrameLocks noGrp="1"/>
          </p:cNvGraphicFramePr>
          <p:nvPr>
            <p:ph idx="1"/>
            <p:extLst>
              <p:ext uri="{D42A27DB-BD31-4B8C-83A1-F6EECF244321}">
                <p14:modId xmlns:p14="http://schemas.microsoft.com/office/powerpoint/2010/main" val="3236808631"/>
              </p:ext>
            </p:extLst>
          </p:nvPr>
        </p:nvGraphicFramePr>
        <p:xfrm>
          <a:off x="319177" y="1880559"/>
          <a:ext cx="5088204" cy="2070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3" name="Διάγραμμα 2">
            <a:extLst>
              <a:ext uri="{FF2B5EF4-FFF2-40B4-BE49-F238E27FC236}">
                <a16:creationId xmlns:a16="http://schemas.microsoft.com/office/drawing/2014/main" id="{D30773FC-313E-DEA8-56FC-4436F808C974}"/>
              </a:ext>
            </a:extLst>
          </p:cNvPr>
          <p:cNvGraphicFramePr/>
          <p:nvPr>
            <p:extLst>
              <p:ext uri="{D42A27DB-BD31-4B8C-83A1-F6EECF244321}">
                <p14:modId xmlns:p14="http://schemas.microsoft.com/office/powerpoint/2010/main" val="692220578"/>
              </p:ext>
            </p:extLst>
          </p:nvPr>
        </p:nvGraphicFramePr>
        <p:xfrm>
          <a:off x="589597" y="4494369"/>
          <a:ext cx="4491361" cy="19409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3" name="Εικόνα 12" descr="Εικόνα που περιέχει κείμενο&#10;&#10;Περιγραφή που δημιουργήθηκε αυτόματα">
            <a:extLst>
              <a:ext uri="{FF2B5EF4-FFF2-40B4-BE49-F238E27FC236}">
                <a16:creationId xmlns:a16="http://schemas.microsoft.com/office/drawing/2014/main" id="{E7B11C90-2D20-E93E-81A9-59C9778E5B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213337" y="1406106"/>
            <a:ext cx="4591810" cy="3201952"/>
          </a:xfrm>
          <a:prstGeom prst="rect">
            <a:avLst/>
          </a:prstGeom>
        </p:spPr>
      </p:pic>
      <p:pic>
        <p:nvPicPr>
          <p:cNvPr id="15" name="Εικόνα 14">
            <a:extLst>
              <a:ext uri="{FF2B5EF4-FFF2-40B4-BE49-F238E27FC236}">
                <a16:creationId xmlns:a16="http://schemas.microsoft.com/office/drawing/2014/main" id="{4E8DC0AB-D6A9-282D-5028-0F1EF7B5058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27625" y="5031363"/>
            <a:ext cx="3163233" cy="763437"/>
          </a:xfrm>
          <a:prstGeom prst="rect">
            <a:avLst/>
          </a:prstGeom>
        </p:spPr>
      </p:pic>
    </p:spTree>
    <p:extLst>
      <p:ext uri="{BB962C8B-B14F-4D97-AF65-F5344CB8AC3E}">
        <p14:creationId xmlns:p14="http://schemas.microsoft.com/office/powerpoint/2010/main" val="1818266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Conclusions</a:t>
            </a:r>
            <a:endParaRPr lang="el-GR" sz="2800" u="sng" dirty="0">
              <a:latin typeface="Times New Roman" panose="02020603050405020304" pitchFamily="18" charset="0"/>
              <a:cs typeface="Times New Roman" panose="02020603050405020304" pitchFamily="18" charset="0"/>
            </a:endParaRPr>
          </a:p>
        </p:txBody>
      </p:sp>
      <p:graphicFrame>
        <p:nvGraphicFramePr>
          <p:cNvPr id="2" name="Θέση περιεχομένου 1">
            <a:extLst>
              <a:ext uri="{FF2B5EF4-FFF2-40B4-BE49-F238E27FC236}">
                <a16:creationId xmlns:a16="http://schemas.microsoft.com/office/drawing/2014/main" id="{A68203E7-D5BB-FBC1-4FAB-C7D709B21400}"/>
              </a:ext>
            </a:extLst>
          </p:cNvPr>
          <p:cNvGraphicFramePr>
            <a:graphicFrameLocks noGrp="1"/>
          </p:cNvGraphicFramePr>
          <p:nvPr>
            <p:ph idx="1"/>
            <p:extLst>
              <p:ext uri="{D42A27DB-BD31-4B8C-83A1-F6EECF244321}">
                <p14:modId xmlns:p14="http://schemas.microsoft.com/office/powerpoint/2010/main" val="1707616548"/>
              </p:ext>
            </p:extLst>
          </p:nvPr>
        </p:nvGraphicFramePr>
        <p:xfrm>
          <a:off x="838200" y="1310522"/>
          <a:ext cx="10515600" cy="4840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606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Θέση περιεχομένου 2">
            <a:extLst>
              <a:ext uri="{FF2B5EF4-FFF2-40B4-BE49-F238E27FC236}">
                <a16:creationId xmlns:a16="http://schemas.microsoft.com/office/drawing/2014/main" id="{EE688AD5-1D2C-2832-2CD3-C44FBCBD724C}"/>
              </a:ext>
            </a:extLst>
          </p:cNvPr>
          <p:cNvSpPr>
            <a:spLocks noGrp="1"/>
          </p:cNvSpPr>
          <p:nvPr>
            <p:ph idx="1"/>
          </p:nvPr>
        </p:nvSpPr>
        <p:spPr>
          <a:xfrm>
            <a:off x="684212" y="685800"/>
            <a:ext cx="8534400" cy="3615267"/>
          </a:xfrm>
        </p:spPr>
        <p:txBody>
          <a:bodyPr>
            <a:normAutofit/>
          </a:bodyPr>
          <a:lstStyle/>
          <a:p>
            <a:r>
              <a:rPr lang="en-US" sz="3200" dirty="0"/>
              <a:t>Thank you!</a:t>
            </a:r>
            <a:endParaRPr lang="el-GR" sz="3200" dirty="0"/>
          </a:p>
        </p:txBody>
      </p:sp>
    </p:spTree>
    <p:extLst>
      <p:ext uri="{BB962C8B-B14F-4D97-AF65-F5344CB8AC3E}">
        <p14:creationId xmlns:p14="http://schemas.microsoft.com/office/powerpoint/2010/main" val="2641373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E55A8A97-AF5A-4DCC-7C90-CF85F38FD66C}"/>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Objective and Purpose</a:t>
            </a:r>
            <a:endParaRPr lang="el-GR" sz="2800" u="sng" dirty="0">
              <a:latin typeface="Times New Roman" panose="02020603050405020304" pitchFamily="18" charset="0"/>
              <a:cs typeface="Times New Roman" panose="02020603050405020304" pitchFamily="18" charset="0"/>
            </a:endParaRPr>
          </a:p>
        </p:txBody>
      </p:sp>
      <p:graphicFrame>
        <p:nvGraphicFramePr>
          <p:cNvPr id="7" name="Θέση περιεχομένου 6">
            <a:extLst>
              <a:ext uri="{FF2B5EF4-FFF2-40B4-BE49-F238E27FC236}">
                <a16:creationId xmlns:a16="http://schemas.microsoft.com/office/drawing/2014/main" id="{8CA556B2-7C63-44B4-554A-7D677091C257}"/>
              </a:ext>
            </a:extLst>
          </p:cNvPr>
          <p:cNvGraphicFramePr>
            <a:graphicFrameLocks noGrp="1"/>
          </p:cNvGraphicFramePr>
          <p:nvPr>
            <p:ph idx="1"/>
            <p:extLst>
              <p:ext uri="{D42A27DB-BD31-4B8C-83A1-F6EECF244321}">
                <p14:modId xmlns:p14="http://schemas.microsoft.com/office/powerpoint/2010/main" val="377986408"/>
              </p:ext>
            </p:extLst>
          </p:nvPr>
        </p:nvGraphicFramePr>
        <p:xfrm>
          <a:off x="838200" y="1293870"/>
          <a:ext cx="10515600" cy="4787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57976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Descriptive Statistics and Graphs</a:t>
            </a:r>
            <a:endParaRPr lang="el-GR" sz="2800" u="sng" dirty="0">
              <a:latin typeface="Times New Roman" panose="02020603050405020304" pitchFamily="18" charset="0"/>
              <a:cs typeface="Times New Roman" panose="02020603050405020304" pitchFamily="18" charset="0"/>
            </a:endParaRPr>
          </a:p>
        </p:txBody>
      </p:sp>
      <p:sp>
        <p:nvSpPr>
          <p:cNvPr id="5" name="Θέση περιεχομένου 2">
            <a:extLst>
              <a:ext uri="{FF2B5EF4-FFF2-40B4-BE49-F238E27FC236}">
                <a16:creationId xmlns:a16="http://schemas.microsoft.com/office/drawing/2014/main" id="{FCE7A5DF-D5FA-1AA8-5803-7882A48BB20F}"/>
              </a:ext>
            </a:extLst>
          </p:cNvPr>
          <p:cNvSpPr>
            <a:spLocks noGrp="1"/>
          </p:cNvSpPr>
          <p:nvPr>
            <p:ph idx="1"/>
          </p:nvPr>
        </p:nvSpPr>
        <p:spPr>
          <a:xfrm>
            <a:off x="524164" y="1708899"/>
            <a:ext cx="4989945" cy="618049"/>
          </a:xfrm>
        </p:spPr>
        <p:txBody>
          <a:bodyPr>
            <a:normAutofit/>
          </a:bodyPr>
          <a:lstStyle/>
          <a:p>
            <a:r>
              <a:rPr lang="en-US" sz="1800" dirty="0">
                <a:latin typeface="Times New Roman" panose="02020603050405020304" pitchFamily="18" charset="0"/>
                <a:cs typeface="Times New Roman" panose="02020603050405020304" pitchFamily="18" charset="0"/>
              </a:rPr>
              <a:t>Let us visualize the impact of different treatment groups on change variable across all time points:</a:t>
            </a:r>
          </a:p>
          <a:p>
            <a:pPr marL="0" indent="0">
              <a:buNone/>
            </a:pPr>
            <a:endParaRPr lang="el-GR" sz="2200" dirty="0">
              <a:latin typeface="Times New Roman" panose="02020603050405020304" pitchFamily="18" charset="0"/>
              <a:cs typeface="Times New Roman" panose="02020603050405020304" pitchFamily="18" charset="0"/>
            </a:endParaRPr>
          </a:p>
        </p:txBody>
      </p:sp>
      <p:pic>
        <p:nvPicPr>
          <p:cNvPr id="6" name="Εικόνα 5">
            <a:extLst>
              <a:ext uri="{FF2B5EF4-FFF2-40B4-BE49-F238E27FC236}">
                <a16:creationId xmlns:a16="http://schemas.microsoft.com/office/drawing/2014/main" id="{9F862F2F-3840-B051-401D-C68788AA9F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98" y="2326948"/>
            <a:ext cx="5416985" cy="4374030"/>
          </a:xfrm>
          <a:prstGeom prst="rect">
            <a:avLst/>
          </a:prstGeom>
        </p:spPr>
      </p:pic>
      <p:sp>
        <p:nvSpPr>
          <p:cNvPr id="7" name="Θέση περιεχομένου 2">
            <a:extLst>
              <a:ext uri="{FF2B5EF4-FFF2-40B4-BE49-F238E27FC236}">
                <a16:creationId xmlns:a16="http://schemas.microsoft.com/office/drawing/2014/main" id="{5A52B1D9-B650-2343-BB0D-AF3F5E345F74}"/>
              </a:ext>
            </a:extLst>
          </p:cNvPr>
          <p:cNvSpPr txBox="1">
            <a:spLocks/>
          </p:cNvSpPr>
          <p:nvPr/>
        </p:nvSpPr>
        <p:spPr>
          <a:xfrm>
            <a:off x="6677893" y="1769283"/>
            <a:ext cx="4989945" cy="618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latin typeface="Times New Roman" panose="02020603050405020304" pitchFamily="18" charset="0"/>
                <a:cs typeface="Times New Roman" panose="02020603050405020304" pitchFamily="18" charset="0"/>
              </a:rPr>
              <a:t>Descriptive statistics to better understand our data:</a:t>
            </a:r>
            <a:endParaRPr lang="el-GR" sz="1800" dirty="0">
              <a:latin typeface="Times New Roman" panose="02020603050405020304" pitchFamily="18" charset="0"/>
              <a:cs typeface="Times New Roman" panose="02020603050405020304" pitchFamily="18" charset="0"/>
            </a:endParaRPr>
          </a:p>
        </p:txBody>
      </p:sp>
      <p:pic>
        <p:nvPicPr>
          <p:cNvPr id="9" name="Εικόνα 8">
            <a:extLst>
              <a:ext uri="{FF2B5EF4-FFF2-40B4-BE49-F238E27FC236}">
                <a16:creationId xmlns:a16="http://schemas.microsoft.com/office/drawing/2014/main" id="{1EC4FFA1-653E-E7E9-A022-9FAE307BA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2584" y="2874774"/>
            <a:ext cx="5215254" cy="3886588"/>
          </a:xfrm>
          <a:prstGeom prst="rect">
            <a:avLst/>
          </a:prstGeom>
        </p:spPr>
      </p:pic>
      <p:cxnSp>
        <p:nvCxnSpPr>
          <p:cNvPr id="13" name="Ευθεία γραμμή σύνδεσης 12">
            <a:extLst>
              <a:ext uri="{FF2B5EF4-FFF2-40B4-BE49-F238E27FC236}">
                <a16:creationId xmlns:a16="http://schemas.microsoft.com/office/drawing/2014/main" id="{404B6AD3-CE0D-1776-2383-0B82BF3EC237}"/>
              </a:ext>
            </a:extLst>
          </p:cNvPr>
          <p:cNvCxnSpPr>
            <a:cxnSpLocks/>
          </p:cNvCxnSpPr>
          <p:nvPr/>
        </p:nvCxnSpPr>
        <p:spPr>
          <a:xfrm>
            <a:off x="6096000" y="1251703"/>
            <a:ext cx="0" cy="5606297"/>
          </a:xfrm>
          <a:prstGeom prst="line">
            <a:avLst/>
          </a:prstGeom>
          <a:ln/>
        </p:spPr>
        <p:style>
          <a:lnRef idx="3">
            <a:schemeClr val="dk1"/>
          </a:lnRef>
          <a:fillRef idx="0">
            <a:schemeClr val="dk1"/>
          </a:fillRef>
          <a:effectRef idx="2">
            <a:schemeClr val="dk1"/>
          </a:effectRef>
          <a:fontRef idx="minor">
            <a:schemeClr val="tx1"/>
          </a:fontRef>
        </p:style>
      </p:cxnSp>
      <p:cxnSp>
        <p:nvCxnSpPr>
          <p:cNvPr id="15" name="Ευθεία γραμμή σύνδεσης 14">
            <a:extLst>
              <a:ext uri="{FF2B5EF4-FFF2-40B4-BE49-F238E27FC236}">
                <a16:creationId xmlns:a16="http://schemas.microsoft.com/office/drawing/2014/main" id="{7197A4A7-FC44-151A-10ED-2D3A5DE78A86}"/>
              </a:ext>
            </a:extLst>
          </p:cNvPr>
          <p:cNvCxnSpPr/>
          <p:nvPr/>
        </p:nvCxnSpPr>
        <p:spPr>
          <a:xfrm>
            <a:off x="0" y="1251703"/>
            <a:ext cx="1219200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045381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Θέση περιεχομένου 2">
            <a:extLst>
              <a:ext uri="{FF2B5EF4-FFF2-40B4-BE49-F238E27FC236}">
                <a16:creationId xmlns:a16="http://schemas.microsoft.com/office/drawing/2014/main" id="{FCE7A5DF-D5FA-1AA8-5803-7882A48BB20F}"/>
              </a:ext>
            </a:extLst>
          </p:cNvPr>
          <p:cNvSpPr>
            <a:spLocks noGrp="1"/>
          </p:cNvSpPr>
          <p:nvPr>
            <p:ph idx="1"/>
          </p:nvPr>
        </p:nvSpPr>
        <p:spPr>
          <a:xfrm>
            <a:off x="581892" y="1477818"/>
            <a:ext cx="5708073" cy="748145"/>
          </a:xfrm>
        </p:spPr>
        <p:txBody>
          <a:bodyPr>
            <a:normAutofit/>
          </a:bodyPr>
          <a:lstStyle/>
          <a:p>
            <a:pPr marL="0" indent="0">
              <a:buNone/>
            </a:pPr>
            <a:r>
              <a:rPr lang="en-US" sz="1800" dirty="0">
                <a:latin typeface="Times New Roman" panose="02020603050405020304" pitchFamily="18" charset="0"/>
                <a:cs typeface="Times New Roman" panose="02020603050405020304" pitchFamily="18" charset="0"/>
              </a:rPr>
              <a:t>Let us visualize the impact of different treatment groups on change variable across all time points:</a:t>
            </a:r>
          </a:p>
          <a:p>
            <a:pPr marL="0" indent="0">
              <a:buNone/>
            </a:pPr>
            <a:endParaRPr lang="el-GR" sz="2200" dirty="0">
              <a:latin typeface="Times New Roman" panose="02020603050405020304" pitchFamily="18" charset="0"/>
              <a:cs typeface="Times New Roman" panose="02020603050405020304" pitchFamily="18" charset="0"/>
            </a:endParaRPr>
          </a:p>
        </p:txBody>
      </p:sp>
      <p:pic>
        <p:nvPicPr>
          <p:cNvPr id="3" name="Εικόνα 2">
            <a:extLst>
              <a:ext uri="{FF2B5EF4-FFF2-40B4-BE49-F238E27FC236}">
                <a16:creationId xmlns:a16="http://schemas.microsoft.com/office/drawing/2014/main" id="{BE08B270-2510-5188-6934-ACCBE62AAF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839" y="2503054"/>
            <a:ext cx="6308085" cy="3884328"/>
          </a:xfrm>
          <a:prstGeom prst="rect">
            <a:avLst/>
          </a:prstGeom>
        </p:spPr>
      </p:pic>
      <p:sp>
        <p:nvSpPr>
          <p:cNvPr id="8" name="Τίτλος 1">
            <a:extLst>
              <a:ext uri="{FF2B5EF4-FFF2-40B4-BE49-F238E27FC236}">
                <a16:creationId xmlns:a16="http://schemas.microsoft.com/office/drawing/2014/main" id="{EA72B19A-F85C-BFDB-7020-9D05BB201012}"/>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Descriptive Statistics and Graphs</a:t>
            </a:r>
            <a:endParaRPr lang="el-GR" sz="2800" u="sng" dirty="0">
              <a:latin typeface="Times New Roman" panose="02020603050405020304" pitchFamily="18" charset="0"/>
              <a:cs typeface="Times New Roman" panose="02020603050405020304" pitchFamily="18" charset="0"/>
            </a:endParaRPr>
          </a:p>
        </p:txBody>
      </p:sp>
      <p:sp>
        <p:nvSpPr>
          <p:cNvPr id="10" name="Θέση περιεχομένου 2">
            <a:extLst>
              <a:ext uri="{FF2B5EF4-FFF2-40B4-BE49-F238E27FC236}">
                <a16:creationId xmlns:a16="http://schemas.microsoft.com/office/drawing/2014/main" id="{3B7CE7A4-9D22-BFEB-E5F3-9AF985159BC2}"/>
              </a:ext>
            </a:extLst>
          </p:cNvPr>
          <p:cNvSpPr txBox="1">
            <a:spLocks/>
          </p:cNvSpPr>
          <p:nvPr/>
        </p:nvSpPr>
        <p:spPr>
          <a:xfrm>
            <a:off x="8642358" y="1519998"/>
            <a:ext cx="2290617" cy="7481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Times New Roman" panose="02020603050405020304" pitchFamily="18" charset="0"/>
                <a:cs typeface="Times New Roman" panose="02020603050405020304" pitchFamily="18" charset="0"/>
              </a:rPr>
              <a:t>Profile plot per subject:</a:t>
            </a:r>
            <a:endParaRPr lang="el-GR" sz="2200" dirty="0">
              <a:latin typeface="Times New Roman" panose="02020603050405020304" pitchFamily="18" charset="0"/>
              <a:cs typeface="Times New Roman" panose="02020603050405020304" pitchFamily="18" charset="0"/>
            </a:endParaRPr>
          </a:p>
        </p:txBody>
      </p:sp>
      <p:pic>
        <p:nvPicPr>
          <p:cNvPr id="11" name="Picture">
            <a:extLst>
              <a:ext uri="{FF2B5EF4-FFF2-40B4-BE49-F238E27FC236}">
                <a16:creationId xmlns:a16="http://schemas.microsoft.com/office/drawing/2014/main" id="{510E38FD-202A-D5EB-0455-F53045ABA88B}"/>
              </a:ext>
            </a:extLst>
          </p:cNvPr>
          <p:cNvPicPr/>
          <p:nvPr/>
        </p:nvPicPr>
        <p:blipFill>
          <a:blip r:embed="rId3"/>
          <a:stretch>
            <a:fillRect/>
          </a:stretch>
        </p:blipFill>
        <p:spPr bwMode="auto">
          <a:xfrm>
            <a:off x="6705766" y="2225963"/>
            <a:ext cx="5486234" cy="4268433"/>
          </a:xfrm>
          <a:prstGeom prst="rect">
            <a:avLst/>
          </a:prstGeom>
          <a:noFill/>
          <a:ln w="9525">
            <a:noFill/>
            <a:headEnd/>
            <a:tailEnd/>
          </a:ln>
        </p:spPr>
      </p:pic>
      <p:cxnSp>
        <p:nvCxnSpPr>
          <p:cNvPr id="12" name="Ευθεία γραμμή σύνδεσης 11">
            <a:extLst>
              <a:ext uri="{FF2B5EF4-FFF2-40B4-BE49-F238E27FC236}">
                <a16:creationId xmlns:a16="http://schemas.microsoft.com/office/drawing/2014/main" id="{EAF70593-B347-ABC5-C4F3-9112356BB4A8}"/>
              </a:ext>
            </a:extLst>
          </p:cNvPr>
          <p:cNvCxnSpPr>
            <a:cxnSpLocks/>
          </p:cNvCxnSpPr>
          <p:nvPr/>
        </p:nvCxnSpPr>
        <p:spPr>
          <a:xfrm>
            <a:off x="7175931" y="1251703"/>
            <a:ext cx="0" cy="5606297"/>
          </a:xfrm>
          <a:prstGeom prst="line">
            <a:avLst/>
          </a:prstGeom>
          <a:ln/>
        </p:spPr>
        <p:style>
          <a:lnRef idx="3">
            <a:schemeClr val="dk1"/>
          </a:lnRef>
          <a:fillRef idx="0">
            <a:schemeClr val="dk1"/>
          </a:fillRef>
          <a:effectRef idx="2">
            <a:schemeClr val="dk1"/>
          </a:effectRef>
          <a:fontRef idx="minor">
            <a:schemeClr val="tx1"/>
          </a:fontRef>
        </p:style>
      </p:cxnSp>
      <p:cxnSp>
        <p:nvCxnSpPr>
          <p:cNvPr id="13" name="Ευθεία γραμμή σύνδεσης 12">
            <a:extLst>
              <a:ext uri="{FF2B5EF4-FFF2-40B4-BE49-F238E27FC236}">
                <a16:creationId xmlns:a16="http://schemas.microsoft.com/office/drawing/2014/main" id="{1838C13B-E783-F171-DF21-C9985D66C6E6}"/>
              </a:ext>
            </a:extLst>
          </p:cNvPr>
          <p:cNvCxnSpPr/>
          <p:nvPr/>
        </p:nvCxnSpPr>
        <p:spPr>
          <a:xfrm>
            <a:off x="0" y="1251703"/>
            <a:ext cx="12192000" cy="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59370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Τίτλος 1">
            <a:extLst>
              <a:ext uri="{FF2B5EF4-FFF2-40B4-BE49-F238E27FC236}">
                <a16:creationId xmlns:a16="http://schemas.microsoft.com/office/drawing/2014/main" id="{EA72B19A-F85C-BFDB-7020-9D05BB201012}"/>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Descriptive Statistics and Graphs</a:t>
            </a:r>
            <a:endParaRPr lang="el-GR" sz="2800" u="sng" dirty="0">
              <a:latin typeface="Times New Roman" panose="02020603050405020304" pitchFamily="18" charset="0"/>
              <a:cs typeface="Times New Roman" panose="02020603050405020304" pitchFamily="18" charset="0"/>
            </a:endParaRPr>
          </a:p>
        </p:txBody>
      </p:sp>
      <p:pic>
        <p:nvPicPr>
          <p:cNvPr id="7" name="Picture">
            <a:extLst>
              <a:ext uri="{FF2B5EF4-FFF2-40B4-BE49-F238E27FC236}">
                <a16:creationId xmlns:a16="http://schemas.microsoft.com/office/drawing/2014/main" id="{8DFDAD4C-2CF1-2CBD-8DE2-D8401777B07B}"/>
              </a:ext>
            </a:extLst>
          </p:cNvPr>
          <p:cNvPicPr/>
          <p:nvPr/>
        </p:nvPicPr>
        <p:blipFill>
          <a:blip r:embed="rId2"/>
          <a:stretch>
            <a:fillRect/>
          </a:stretch>
        </p:blipFill>
        <p:spPr bwMode="auto">
          <a:xfrm>
            <a:off x="923635" y="1542472"/>
            <a:ext cx="5024583" cy="4104698"/>
          </a:xfrm>
          <a:prstGeom prst="rect">
            <a:avLst/>
          </a:prstGeom>
          <a:noFill/>
          <a:ln w="9525">
            <a:noFill/>
            <a:headEnd/>
            <a:tailEnd/>
          </a:ln>
        </p:spPr>
      </p:pic>
      <p:pic>
        <p:nvPicPr>
          <p:cNvPr id="9" name="Picture">
            <a:extLst>
              <a:ext uri="{FF2B5EF4-FFF2-40B4-BE49-F238E27FC236}">
                <a16:creationId xmlns:a16="http://schemas.microsoft.com/office/drawing/2014/main" id="{1C49468D-1D92-D3E5-386E-72A742DF474C}"/>
              </a:ext>
            </a:extLst>
          </p:cNvPr>
          <p:cNvPicPr/>
          <p:nvPr/>
        </p:nvPicPr>
        <p:blipFill>
          <a:blip r:embed="rId3"/>
          <a:stretch>
            <a:fillRect/>
          </a:stretch>
        </p:blipFill>
        <p:spPr bwMode="auto">
          <a:xfrm>
            <a:off x="6418552" y="1542472"/>
            <a:ext cx="5283921" cy="4104698"/>
          </a:xfrm>
          <a:prstGeom prst="rect">
            <a:avLst/>
          </a:prstGeom>
          <a:noFill/>
          <a:ln w="9525">
            <a:noFill/>
            <a:headEnd/>
            <a:tailEnd/>
          </a:ln>
        </p:spPr>
      </p:pic>
    </p:spTree>
    <p:extLst>
      <p:ext uri="{BB962C8B-B14F-4D97-AF65-F5344CB8AC3E}">
        <p14:creationId xmlns:p14="http://schemas.microsoft.com/office/powerpoint/2010/main" val="4098375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029207-A259-5721-059A-4FD3CA412BCE}"/>
              </a:ext>
            </a:extLst>
          </p:cNvPr>
          <p:cNvPicPr>
            <a:picLocks noChangeAspect="1"/>
          </p:cNvPicPr>
          <p:nvPr/>
        </p:nvPicPr>
        <p:blipFill rotWithShape="1">
          <a:blip r:embed="rId2">
            <a:duotone>
              <a:srgbClr val="E7E6E6">
                <a:shade val="45000"/>
                <a:satMod val="135000"/>
              </a:srgbClr>
              <a:prstClr val="white"/>
            </a:duotone>
          </a:blip>
          <a:srcRect t="11756" b="3975"/>
          <a:stretch/>
        </p:blipFill>
        <p:spPr>
          <a:xfrm>
            <a:off x="20" y="10"/>
            <a:ext cx="12191980" cy="6857990"/>
          </a:xfrm>
          <a:prstGeom prst="rect">
            <a:avLst/>
          </a:prstGeom>
          <a:solidFill>
            <a:schemeClr val="bg1"/>
          </a:solidFill>
        </p:spPr>
      </p:pic>
      <p:sp>
        <p:nvSpPr>
          <p:cNvPr id="15" name="Rectangle 14">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Θέση περιεχομένου 2">
            <a:extLst>
              <a:ext uri="{FF2B5EF4-FFF2-40B4-BE49-F238E27FC236}">
                <a16:creationId xmlns:a16="http://schemas.microsoft.com/office/drawing/2014/main" id="{7DBE88B5-63E4-FFDC-94A3-E12E19742D00}"/>
              </a:ext>
            </a:extLst>
          </p:cNvPr>
          <p:cNvGraphicFramePr>
            <a:graphicFrameLocks noGrp="1"/>
          </p:cNvGraphicFramePr>
          <p:nvPr>
            <p:ph idx="1"/>
            <p:extLst>
              <p:ext uri="{D42A27DB-BD31-4B8C-83A1-F6EECF244321}">
                <p14:modId xmlns:p14="http://schemas.microsoft.com/office/powerpoint/2010/main" val="254912377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Τίτλος 1">
            <a:extLst>
              <a:ext uri="{FF2B5EF4-FFF2-40B4-BE49-F238E27FC236}">
                <a16:creationId xmlns:a16="http://schemas.microsoft.com/office/drawing/2014/main" id="{8F2B7BA9-359A-5156-1221-753619F2220B}"/>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Simple Analyses</a:t>
            </a:r>
            <a:endParaRPr lang="el-GR" sz="2800"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934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Fitting Marginal Models</a:t>
            </a:r>
            <a:endParaRPr lang="el-GR" sz="2800" u="sng" dirty="0">
              <a:latin typeface="Times New Roman" panose="02020603050405020304" pitchFamily="18" charset="0"/>
              <a:cs typeface="Times New Roman" panose="02020603050405020304" pitchFamily="18" charset="0"/>
            </a:endParaRPr>
          </a:p>
        </p:txBody>
      </p:sp>
      <p:pic>
        <p:nvPicPr>
          <p:cNvPr id="3" name="Εικόνα 2" descr="Εικόνα που περιέχει κείμενο&#10;&#10;Περιγραφή που δημιουργήθηκε αυτόματα">
            <a:extLst>
              <a:ext uri="{FF2B5EF4-FFF2-40B4-BE49-F238E27FC236}">
                <a16:creationId xmlns:a16="http://schemas.microsoft.com/office/drawing/2014/main" id="{3B370FDE-B9DD-3D7D-8091-A00BC67FE2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0016" y="2266585"/>
            <a:ext cx="4022785" cy="2536168"/>
          </a:xfrm>
          <a:prstGeom prst="rect">
            <a:avLst/>
          </a:prstGeom>
        </p:spPr>
      </p:pic>
      <p:graphicFrame>
        <p:nvGraphicFramePr>
          <p:cNvPr id="12" name="Θέση περιεχομένου 11">
            <a:extLst>
              <a:ext uri="{FF2B5EF4-FFF2-40B4-BE49-F238E27FC236}">
                <a16:creationId xmlns:a16="http://schemas.microsoft.com/office/drawing/2014/main" id="{B7746DBA-83C8-66AE-D9F6-7CF6221B4610}"/>
              </a:ext>
            </a:extLst>
          </p:cNvPr>
          <p:cNvGraphicFramePr>
            <a:graphicFrameLocks noGrp="1"/>
          </p:cNvGraphicFramePr>
          <p:nvPr>
            <p:ph idx="1"/>
            <p:extLst>
              <p:ext uri="{D42A27DB-BD31-4B8C-83A1-F6EECF244321}">
                <p14:modId xmlns:p14="http://schemas.microsoft.com/office/powerpoint/2010/main" val="3923681797"/>
              </p:ext>
            </p:extLst>
          </p:nvPr>
        </p:nvGraphicFramePr>
        <p:xfrm>
          <a:off x="1377351" y="2262266"/>
          <a:ext cx="4592128" cy="25361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92128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Fitting Random Effects Models</a:t>
            </a:r>
            <a:endParaRPr lang="el-GR" sz="2800" u="sng" dirty="0">
              <a:latin typeface="Times New Roman" panose="02020603050405020304" pitchFamily="18" charset="0"/>
              <a:cs typeface="Times New Roman" panose="02020603050405020304" pitchFamily="18" charset="0"/>
            </a:endParaRPr>
          </a:p>
        </p:txBody>
      </p:sp>
      <p:pic>
        <p:nvPicPr>
          <p:cNvPr id="8" name="Εικόνα 7" descr="Εικόνα που περιέχει κείμενο&#10;&#10;Περιγραφή που δημιουργήθηκε αυτόματα">
            <a:extLst>
              <a:ext uri="{FF2B5EF4-FFF2-40B4-BE49-F238E27FC236}">
                <a16:creationId xmlns:a16="http://schemas.microsoft.com/office/drawing/2014/main" id="{1CD8B622-C229-0E6B-B210-F52BE4CD37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764" y="3514886"/>
            <a:ext cx="8566031" cy="2510290"/>
          </a:xfrm>
          <a:prstGeom prst="rect">
            <a:avLst/>
          </a:prstGeom>
        </p:spPr>
      </p:pic>
      <p:graphicFrame>
        <p:nvGraphicFramePr>
          <p:cNvPr id="13" name="Διάγραμμα 12">
            <a:extLst>
              <a:ext uri="{FF2B5EF4-FFF2-40B4-BE49-F238E27FC236}">
                <a16:creationId xmlns:a16="http://schemas.microsoft.com/office/drawing/2014/main" id="{78C6E5AC-C1CF-0122-3089-13A531A4E242}"/>
              </a:ext>
            </a:extLst>
          </p:cNvPr>
          <p:cNvGraphicFramePr/>
          <p:nvPr>
            <p:extLst>
              <p:ext uri="{D42A27DB-BD31-4B8C-83A1-F6EECF244321}">
                <p14:modId xmlns:p14="http://schemas.microsoft.com/office/powerpoint/2010/main" val="3056173839"/>
              </p:ext>
            </p:extLst>
          </p:nvPr>
        </p:nvGraphicFramePr>
        <p:xfrm>
          <a:off x="4104867" y="1341444"/>
          <a:ext cx="4206549" cy="1665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9034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Τίτλος 1">
            <a:extLst>
              <a:ext uri="{FF2B5EF4-FFF2-40B4-BE49-F238E27FC236}">
                <a16:creationId xmlns:a16="http://schemas.microsoft.com/office/drawing/2014/main" id="{312151B5-07C7-87C9-8F70-348D9427271E}"/>
              </a:ext>
            </a:extLst>
          </p:cNvPr>
          <p:cNvSpPr>
            <a:spLocks noGrp="1"/>
          </p:cNvSpPr>
          <p:nvPr>
            <p:ph type="title"/>
          </p:nvPr>
        </p:nvSpPr>
        <p:spPr>
          <a:xfrm>
            <a:off x="838200" y="69008"/>
            <a:ext cx="10515600" cy="914401"/>
          </a:xfrm>
        </p:spPr>
        <p:txBody>
          <a:bodyPr>
            <a:normAutofit/>
          </a:bodyPr>
          <a:lstStyle/>
          <a:p>
            <a:pPr algn="ctr"/>
            <a:r>
              <a:rPr lang="en-US" sz="2800" u="sng" dirty="0">
                <a:latin typeface="Times New Roman" panose="02020603050405020304" pitchFamily="18" charset="0"/>
                <a:cs typeface="Times New Roman" panose="02020603050405020304" pitchFamily="18" charset="0"/>
              </a:rPr>
              <a:t>Inference on the model of our choice</a:t>
            </a:r>
            <a:endParaRPr lang="el-GR" sz="2800" u="sng" dirty="0">
              <a:latin typeface="Times New Roman" panose="02020603050405020304" pitchFamily="18" charset="0"/>
              <a:cs typeface="Times New Roman" panose="02020603050405020304" pitchFamily="18" charset="0"/>
            </a:endParaRPr>
          </a:p>
        </p:txBody>
      </p:sp>
      <p:pic>
        <p:nvPicPr>
          <p:cNvPr id="3" name="Εικόνα 2" descr="Εικόνα που περιέχει κείμενο&#10;&#10;Περιγραφή που δημιουργήθηκε αυτόματα">
            <a:extLst>
              <a:ext uri="{FF2B5EF4-FFF2-40B4-BE49-F238E27FC236}">
                <a16:creationId xmlns:a16="http://schemas.microsoft.com/office/drawing/2014/main" id="{9EE9C19C-6464-D13E-C41F-8FCD68F45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475" y="1662254"/>
            <a:ext cx="4282064" cy="4583270"/>
          </a:xfrm>
          <a:prstGeom prst="rect">
            <a:avLst/>
          </a:prstGeom>
        </p:spPr>
      </p:pic>
      <p:sp>
        <p:nvSpPr>
          <p:cNvPr id="6" name="Θέση περιεχομένου 2">
            <a:extLst>
              <a:ext uri="{FF2B5EF4-FFF2-40B4-BE49-F238E27FC236}">
                <a16:creationId xmlns:a16="http://schemas.microsoft.com/office/drawing/2014/main" id="{01404982-2223-3A5F-07E4-2AAD2D9FADDC}"/>
              </a:ext>
            </a:extLst>
          </p:cNvPr>
          <p:cNvSpPr txBox="1">
            <a:spLocks/>
          </p:cNvSpPr>
          <p:nvPr/>
        </p:nvSpPr>
        <p:spPr>
          <a:xfrm>
            <a:off x="765450" y="1544137"/>
            <a:ext cx="6385848" cy="4172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l-GR" sz="2200" dirty="0">
              <a:latin typeface="Times New Roman" panose="02020603050405020304" pitchFamily="18" charset="0"/>
              <a:cs typeface="Times New Roman" panose="02020603050405020304" pitchFamily="18" charset="0"/>
            </a:endParaRPr>
          </a:p>
        </p:txBody>
      </p:sp>
      <p:graphicFrame>
        <p:nvGraphicFramePr>
          <p:cNvPr id="10" name="TextBox 7">
            <a:extLst>
              <a:ext uri="{FF2B5EF4-FFF2-40B4-BE49-F238E27FC236}">
                <a16:creationId xmlns:a16="http://schemas.microsoft.com/office/drawing/2014/main" id="{584CE2CB-F593-A3C9-AB28-3B254C925A0A}"/>
              </a:ext>
            </a:extLst>
          </p:cNvPr>
          <p:cNvGraphicFramePr/>
          <p:nvPr>
            <p:extLst>
              <p:ext uri="{D42A27DB-BD31-4B8C-83A1-F6EECF244321}">
                <p14:modId xmlns:p14="http://schemas.microsoft.com/office/powerpoint/2010/main" val="3984998666"/>
              </p:ext>
            </p:extLst>
          </p:nvPr>
        </p:nvGraphicFramePr>
        <p:xfrm>
          <a:off x="838200" y="2082311"/>
          <a:ext cx="5954527" cy="37431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1572033"/>
      </p:ext>
    </p:extLst>
  </p:cSld>
  <p:clrMapOvr>
    <a:masterClrMapping/>
  </p:clrMapOvr>
</p:sld>
</file>

<file path=ppt/theme/theme1.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1576</TotalTime>
  <Words>1015</Words>
  <Application>Microsoft Office PowerPoint</Application>
  <PresentationFormat>Ευρεία οθόνη</PresentationFormat>
  <Paragraphs>59</Paragraphs>
  <Slides>17</Slides>
  <Notes>0</Notes>
  <HiddenSlides>0</HiddenSlides>
  <MMClips>0</MMClips>
  <ScaleCrop>false</ScaleCrop>
  <HeadingPairs>
    <vt:vector size="6" baseType="variant">
      <vt:variant>
        <vt:lpstr>Γραμματοσειρές που χρησιμοποιούνται</vt:lpstr>
      </vt:variant>
      <vt:variant>
        <vt:i4>4</vt:i4>
      </vt:variant>
      <vt:variant>
        <vt:lpstr>Θέμα</vt:lpstr>
      </vt:variant>
      <vt:variant>
        <vt:i4>1</vt:i4>
      </vt:variant>
      <vt:variant>
        <vt:lpstr>Τίτλοι διαφανειών</vt:lpstr>
      </vt:variant>
      <vt:variant>
        <vt:i4>17</vt:i4>
      </vt:variant>
    </vt:vector>
  </HeadingPairs>
  <TitlesOfParts>
    <vt:vector size="22" baseType="lpstr">
      <vt:lpstr>Arial</vt:lpstr>
      <vt:lpstr>Calibri</vt:lpstr>
      <vt:lpstr>Calibri Light</vt:lpstr>
      <vt:lpstr>Times New Roman</vt:lpstr>
      <vt:lpstr>Θέμα του Office</vt:lpstr>
      <vt:lpstr>  Galanakis Michalis MSc Applied Statistics student at AUEB ΑΜ: P3622004 </vt:lpstr>
      <vt:lpstr>Objective and Purpose</vt:lpstr>
      <vt:lpstr>Descriptive Statistics and Graphs</vt:lpstr>
      <vt:lpstr>Descriptive Statistics and Graphs</vt:lpstr>
      <vt:lpstr>Descriptive Statistics and Graphs</vt:lpstr>
      <vt:lpstr>Simple Analyses</vt:lpstr>
      <vt:lpstr>Fitting Marginal Models</vt:lpstr>
      <vt:lpstr>Fitting Random Effects Models</vt:lpstr>
      <vt:lpstr>Inference on the model of our choice</vt:lpstr>
      <vt:lpstr>Purpose of our analysis and interpretations</vt:lpstr>
      <vt:lpstr>Interpretations</vt:lpstr>
      <vt:lpstr>Visualizations</vt:lpstr>
      <vt:lpstr>Visualizations</vt:lpstr>
      <vt:lpstr>Visualizations</vt:lpstr>
      <vt:lpstr>GEE Approach</vt:lpstr>
      <vt:lpstr>Conclusions</vt:lpstr>
      <vt:lpstr>Παρουσίαση του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Galanakis Michalis MSc Applied Statistics student at AUEB ΑΜ: P3622004 </dc:title>
  <dc:creator>MIHALIS GALANAKIS</dc:creator>
  <cp:lastModifiedBy>MIHALIS GALANAKIS</cp:lastModifiedBy>
  <cp:revision>35</cp:revision>
  <dcterms:created xsi:type="dcterms:W3CDTF">2022-07-10T12:40:55Z</dcterms:created>
  <dcterms:modified xsi:type="dcterms:W3CDTF">2022-07-11T15:07:13Z</dcterms:modified>
</cp:coreProperties>
</file>